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0"/>
  </p:notesMasterIdLst>
  <p:sldIdLst>
    <p:sldId id="257" r:id="rId2"/>
    <p:sldId id="434" r:id="rId3"/>
    <p:sldId id="443" r:id="rId4"/>
    <p:sldId id="442" r:id="rId5"/>
    <p:sldId id="433" r:id="rId6"/>
    <p:sldId id="437" r:id="rId7"/>
    <p:sldId id="372" r:id="rId8"/>
    <p:sldId id="421" r:id="rId9"/>
    <p:sldId id="438" r:id="rId10"/>
    <p:sldId id="411" r:id="rId11"/>
    <p:sldId id="441" r:id="rId12"/>
    <p:sldId id="430" r:id="rId13"/>
    <p:sldId id="429" r:id="rId14"/>
    <p:sldId id="423" r:id="rId15"/>
    <p:sldId id="431" r:id="rId16"/>
    <p:sldId id="378" r:id="rId17"/>
    <p:sldId id="413" r:id="rId18"/>
    <p:sldId id="43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EE7E4C"/>
    <a:srgbClr val="FDD1BF"/>
    <a:srgbClr val="C74B13"/>
    <a:srgbClr val="008000"/>
    <a:srgbClr val="9933FF"/>
    <a:srgbClr val="8A0000"/>
    <a:srgbClr val="E3F4E0"/>
    <a:srgbClr val="CCFFCC"/>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721" autoAdjust="0"/>
  </p:normalViewPr>
  <p:slideViewPr>
    <p:cSldViewPr>
      <p:cViewPr>
        <p:scale>
          <a:sx n="66" d="100"/>
          <a:sy n="66" d="100"/>
        </p:scale>
        <p:origin x="-1260" y="-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4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56;&#1072;&#1073;&#1086;&#1095;&#1072;&#1103;\&#1044;&#1084;&#1080;&#1090;&#1088;&#1080;&#1077;&#1074;&#1072;\&#1044;&#1086;&#1082;&#1083;&#1072;&#1076;&#1099;\2013\&#1057;&#1086;&#1083;&#1086;&#1074;&#1077;&#1094;&#1082;&#1080;&#1081;%20&#1092;&#1086;&#1088;&#1091;&#1084;\&#1064;&#1077;&#1085;&#1085;&#1086;&#1085;%20&#1089;&#1086;&#1094;&#1089;&#1092;&#1077;&#1088;&#1072;%20&#1089;&#1074;&#1086;&#107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040;&#1088;&#1093;&#1080;&#1074;%20&#1044;&#1084;&#1080;&#1090;&#1088;&#1080;&#1077;&#1074;&#1072;\&#1044;&#1086;&#1082;&#1083;&#1072;&#1076;&#1099;\&#1052;&#1040;&#1056;&#1057;\2013%20&#1057;&#1072;&#1088;&#1072;&#1085;&#1089;&#1082;\&#1064;&#1077;&#1085;&#1085;&#1086;&#1085;%20&#1089;&#1086;&#1094;&#1089;&#1092;&#1077;&#1088;&#1072;%20&#1084;&#1086;&#110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044;&#1086;&#1082;&#1083;&#1072;&#1076;&#1099;\&#1052;&#1040;&#1056;&#1057;\2013%20&#1057;&#1072;&#1088;&#1072;&#1085;&#1089;&#1082;\&#1064;&#1077;&#1085;&#1085;&#1086;&#1085;%20&#1089;&#1086;&#1094;&#1089;&#1092;&#1077;&#1088;&#1072;%20&#1089;&#1074;&#1086;&#107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'графики ПУА'!$B$3:$B$4</c:f>
              <c:strCache>
                <c:ptCount val="1"/>
                <c:pt idx="0">
                  <c:v>Доля услуг в центре, %</c:v>
                </c:pt>
              </c:strCache>
            </c:strRef>
          </c:tx>
          <c:spPr>
            <a:solidFill>
              <a:srgbClr val="00B0F0"/>
            </a:solidFill>
            <a:ln>
              <a:solidFill>
                <a:schemeClr val="tx1"/>
              </a:solidFill>
            </a:ln>
          </c:spPr>
          <c:cat>
            <c:strRef>
              <c:f>'графики ПУА'!$A$5:$A$24</c:f>
              <c:strCache>
                <c:ptCount val="20"/>
                <c:pt idx="0">
                  <c:v>Воркута</c:v>
                </c:pt>
                <c:pt idx="1">
                  <c:v>Усинск</c:v>
                </c:pt>
                <c:pt idx="2">
                  <c:v>Инта</c:v>
                </c:pt>
                <c:pt idx="3">
                  <c:v>Печора</c:v>
                </c:pt>
                <c:pt idx="4">
                  <c:v>Ижемский</c:v>
                </c:pt>
                <c:pt idx="5">
                  <c:v>Усть-Цилемский</c:v>
                </c:pt>
                <c:pt idx="6">
                  <c:v>Сыктывкар</c:v>
                </c:pt>
                <c:pt idx="7">
                  <c:v>Ухта</c:v>
                </c:pt>
                <c:pt idx="8">
                  <c:v>Вуктыл</c:v>
                </c:pt>
                <c:pt idx="9">
                  <c:v>Сосногорск</c:v>
                </c:pt>
                <c:pt idx="10">
                  <c:v>Княжпогостский</c:v>
                </c:pt>
                <c:pt idx="11">
                  <c:v>Сыктывдинский</c:v>
                </c:pt>
                <c:pt idx="12">
                  <c:v>Койгородский</c:v>
                </c:pt>
                <c:pt idx="13">
                  <c:v>Тр.-Печорский</c:v>
                </c:pt>
                <c:pt idx="14">
                  <c:v>Усть-Вымский</c:v>
                </c:pt>
                <c:pt idx="15">
                  <c:v>Сысольский</c:v>
                </c:pt>
                <c:pt idx="16">
                  <c:v>Удорский</c:v>
                </c:pt>
                <c:pt idx="17">
                  <c:v>Корткеросский</c:v>
                </c:pt>
                <c:pt idx="18">
                  <c:v>Прилузский</c:v>
                </c:pt>
                <c:pt idx="19">
                  <c:v>Усть-Куломский</c:v>
                </c:pt>
              </c:strCache>
            </c:strRef>
          </c:cat>
          <c:val>
            <c:numRef>
              <c:f>'графики ПУА'!$B$5:$B$24</c:f>
              <c:numCache>
                <c:formatCode>0</c:formatCode>
                <c:ptCount val="20"/>
                <c:pt idx="0">
                  <c:v>87.530864197530818</c:v>
                </c:pt>
                <c:pt idx="1">
                  <c:v>89.85176738882555</c:v>
                </c:pt>
                <c:pt idx="2">
                  <c:v>87.719298245614027</c:v>
                </c:pt>
                <c:pt idx="3">
                  <c:v>68.872549019607803</c:v>
                </c:pt>
                <c:pt idx="4">
                  <c:v>13.245033112582782</c:v>
                </c:pt>
                <c:pt idx="5">
                  <c:v>13.600000000000001</c:v>
                </c:pt>
                <c:pt idx="6">
                  <c:v>98.118231848038349</c:v>
                </c:pt>
                <c:pt idx="7">
                  <c:v>92.012987012986926</c:v>
                </c:pt>
                <c:pt idx="8">
                  <c:v>62.195121951219505</c:v>
                </c:pt>
                <c:pt idx="9">
                  <c:v>63.7</c:v>
                </c:pt>
                <c:pt idx="10">
                  <c:v>50.684931506849296</c:v>
                </c:pt>
                <c:pt idx="11">
                  <c:v>47.619047619047564</c:v>
                </c:pt>
                <c:pt idx="12">
                  <c:v>29.591836734693878</c:v>
                </c:pt>
                <c:pt idx="13">
                  <c:v>40.740740740740762</c:v>
                </c:pt>
                <c:pt idx="14">
                  <c:v>12.568306010928968</c:v>
                </c:pt>
                <c:pt idx="15">
                  <c:v>28.448275862068957</c:v>
                </c:pt>
                <c:pt idx="16">
                  <c:v>7.5581395348837201</c:v>
                </c:pt>
                <c:pt idx="17">
                  <c:v>19.3717277486911</c:v>
                </c:pt>
                <c:pt idx="18">
                  <c:v>24.311926605504595</c:v>
                </c:pt>
                <c:pt idx="19">
                  <c:v>14.285714285714286</c:v>
                </c:pt>
              </c:numCache>
            </c:numRef>
          </c:val>
        </c:ser>
        <c:axId val="67048576"/>
        <c:axId val="67050112"/>
      </c:barChart>
      <c:lineChart>
        <c:grouping val="standard"/>
        <c:ser>
          <c:idx val="1"/>
          <c:order val="1"/>
          <c:tx>
            <c:strRef>
              <c:f>'графики ПУА'!$C$3:$C$4</c:f>
              <c:strCache>
                <c:ptCount val="1"/>
                <c:pt idx="0">
                  <c:v>Индекс Шеннона "мест с услугами"</c:v>
                </c:pt>
              </c:strCache>
            </c:strRef>
          </c:tx>
          <c:spPr>
            <a:ln w="34925">
              <a:solidFill>
                <a:srgbClr val="FFC000"/>
              </a:solidFill>
              <a:prstDash val="solid"/>
            </a:ln>
          </c:spPr>
          <c:marker>
            <c:symbol val="diamond"/>
            <c:size val="7"/>
            <c:spPr>
              <a:solidFill>
                <a:srgbClr val="FFC000"/>
              </a:solidFill>
              <a:ln>
                <a:solidFill>
                  <a:srgbClr val="FFC000"/>
                </a:solidFill>
                <a:prstDash val="sysDash"/>
              </a:ln>
            </c:spPr>
          </c:marker>
          <c:cat>
            <c:strRef>
              <c:f>'графики ПУА'!$A$5:$A$24</c:f>
              <c:strCache>
                <c:ptCount val="20"/>
                <c:pt idx="0">
                  <c:v>Воркута</c:v>
                </c:pt>
                <c:pt idx="1">
                  <c:v>Усинск</c:v>
                </c:pt>
                <c:pt idx="2">
                  <c:v>Инта</c:v>
                </c:pt>
                <c:pt idx="3">
                  <c:v>Печора</c:v>
                </c:pt>
                <c:pt idx="4">
                  <c:v>Ижемский</c:v>
                </c:pt>
                <c:pt idx="5">
                  <c:v>Усть-Цилемский</c:v>
                </c:pt>
                <c:pt idx="6">
                  <c:v>Сыктывкар</c:v>
                </c:pt>
                <c:pt idx="7">
                  <c:v>Ухта</c:v>
                </c:pt>
                <c:pt idx="8">
                  <c:v>Вуктыл</c:v>
                </c:pt>
                <c:pt idx="9">
                  <c:v>Сосногорск</c:v>
                </c:pt>
                <c:pt idx="10">
                  <c:v>Княжпогостский</c:v>
                </c:pt>
                <c:pt idx="11">
                  <c:v>Сыктывдинский</c:v>
                </c:pt>
                <c:pt idx="12">
                  <c:v>Койгородский</c:v>
                </c:pt>
                <c:pt idx="13">
                  <c:v>Тр.-Печорский</c:v>
                </c:pt>
                <c:pt idx="14">
                  <c:v>Усть-Вымский</c:v>
                </c:pt>
                <c:pt idx="15">
                  <c:v>Сысольский</c:v>
                </c:pt>
                <c:pt idx="16">
                  <c:v>Удорский</c:v>
                </c:pt>
                <c:pt idx="17">
                  <c:v>Корткеросский</c:v>
                </c:pt>
                <c:pt idx="18">
                  <c:v>Прилузский</c:v>
                </c:pt>
                <c:pt idx="19">
                  <c:v>Усть-Куломский</c:v>
                </c:pt>
              </c:strCache>
            </c:strRef>
          </c:cat>
          <c:val>
            <c:numRef>
              <c:f>'графики ПУА'!$C$5:$C$24</c:f>
              <c:numCache>
                <c:formatCode>0.0</c:formatCode>
                <c:ptCount val="20"/>
                <c:pt idx="0">
                  <c:v>0.55580634841466769</c:v>
                </c:pt>
                <c:pt idx="1">
                  <c:v>0.56345605322095471</c:v>
                </c:pt>
                <c:pt idx="2">
                  <c:v>0.64011083302011162</c:v>
                </c:pt>
                <c:pt idx="3">
                  <c:v>1.5687811703824599</c:v>
                </c:pt>
                <c:pt idx="4">
                  <c:v>3.0588911068879914</c:v>
                </c:pt>
                <c:pt idx="5">
                  <c:v>3.2060464534176787</c:v>
                </c:pt>
                <c:pt idx="6">
                  <c:v>0.11600907786565007</c:v>
                </c:pt>
                <c:pt idx="7">
                  <c:v>0.42572388055758398</c:v>
                </c:pt>
                <c:pt idx="8">
                  <c:v>1.3639322283098199</c:v>
                </c:pt>
                <c:pt idx="9">
                  <c:v>1.37952200361521</c:v>
                </c:pt>
                <c:pt idx="10">
                  <c:v>2.1475244211603517</c:v>
                </c:pt>
                <c:pt idx="11">
                  <c:v>2.2907256209470201</c:v>
                </c:pt>
                <c:pt idx="12">
                  <c:v>2.3745326470971313</c:v>
                </c:pt>
                <c:pt idx="13">
                  <c:v>2.4193822448465001</c:v>
                </c:pt>
                <c:pt idx="14">
                  <c:v>2.5634215986142115</c:v>
                </c:pt>
                <c:pt idx="15">
                  <c:v>2.6799665694482688</c:v>
                </c:pt>
                <c:pt idx="16">
                  <c:v>3.0600975630427012</c:v>
                </c:pt>
                <c:pt idx="17">
                  <c:v>3.1911125156757199</c:v>
                </c:pt>
                <c:pt idx="18">
                  <c:v>3.2107652877978001</c:v>
                </c:pt>
                <c:pt idx="19">
                  <c:v>3.5270293620022515</c:v>
                </c:pt>
              </c:numCache>
            </c:numRef>
          </c:val>
        </c:ser>
        <c:ser>
          <c:idx val="2"/>
          <c:order val="2"/>
          <c:tx>
            <c:strRef>
              <c:f>'графики ПУА'!$D$3:$D$4</c:f>
              <c:strCache>
                <c:ptCount val="1"/>
                <c:pt idx="0">
                  <c:v>Индекс  Шеннона "видов услуг"</c:v>
                </c:pt>
              </c:strCache>
            </c:strRef>
          </c:tx>
          <c:spPr>
            <a:ln w="34925">
              <a:solidFill>
                <a:srgbClr val="00B050"/>
              </a:solidFill>
            </a:ln>
          </c:spPr>
          <c:marker>
            <c:spPr>
              <a:solidFill>
                <a:srgbClr val="00B050"/>
              </a:solidFill>
              <a:ln>
                <a:solidFill>
                  <a:srgbClr val="00B050"/>
                </a:solidFill>
              </a:ln>
            </c:spPr>
          </c:marker>
          <c:cat>
            <c:strRef>
              <c:f>'графики ПУА'!$A$5:$A$24</c:f>
              <c:strCache>
                <c:ptCount val="20"/>
                <c:pt idx="0">
                  <c:v>Воркута</c:v>
                </c:pt>
                <c:pt idx="1">
                  <c:v>Усинск</c:v>
                </c:pt>
                <c:pt idx="2">
                  <c:v>Инта</c:v>
                </c:pt>
                <c:pt idx="3">
                  <c:v>Печора</c:v>
                </c:pt>
                <c:pt idx="4">
                  <c:v>Ижемский</c:v>
                </c:pt>
                <c:pt idx="5">
                  <c:v>Усть-Цилемский</c:v>
                </c:pt>
                <c:pt idx="6">
                  <c:v>Сыктывкар</c:v>
                </c:pt>
                <c:pt idx="7">
                  <c:v>Ухта</c:v>
                </c:pt>
                <c:pt idx="8">
                  <c:v>Вуктыл</c:v>
                </c:pt>
                <c:pt idx="9">
                  <c:v>Сосногорск</c:v>
                </c:pt>
                <c:pt idx="10">
                  <c:v>Княжпогостский</c:v>
                </c:pt>
                <c:pt idx="11">
                  <c:v>Сыктывдинский</c:v>
                </c:pt>
                <c:pt idx="12">
                  <c:v>Койгородский</c:v>
                </c:pt>
                <c:pt idx="13">
                  <c:v>Тр.-Печорский</c:v>
                </c:pt>
                <c:pt idx="14">
                  <c:v>Усть-Вымский</c:v>
                </c:pt>
                <c:pt idx="15">
                  <c:v>Сысольский</c:v>
                </c:pt>
                <c:pt idx="16">
                  <c:v>Удорский</c:v>
                </c:pt>
                <c:pt idx="17">
                  <c:v>Корткеросский</c:v>
                </c:pt>
                <c:pt idx="18">
                  <c:v>Прилузский</c:v>
                </c:pt>
                <c:pt idx="19">
                  <c:v>Усть-Куломский</c:v>
                </c:pt>
              </c:strCache>
            </c:strRef>
          </c:cat>
          <c:val>
            <c:numRef>
              <c:f>'графики ПУА'!$D$5:$D$24</c:f>
              <c:numCache>
                <c:formatCode>0.0</c:formatCode>
                <c:ptCount val="20"/>
                <c:pt idx="0">
                  <c:v>1.9000000000000001</c:v>
                </c:pt>
                <c:pt idx="1">
                  <c:v>1.8</c:v>
                </c:pt>
                <c:pt idx="2">
                  <c:v>1.9000000000000001</c:v>
                </c:pt>
                <c:pt idx="3">
                  <c:v>2.1</c:v>
                </c:pt>
                <c:pt idx="4">
                  <c:v>1.6</c:v>
                </c:pt>
                <c:pt idx="5">
                  <c:v>1.5</c:v>
                </c:pt>
                <c:pt idx="6">
                  <c:v>1.6</c:v>
                </c:pt>
                <c:pt idx="7">
                  <c:v>1.8</c:v>
                </c:pt>
                <c:pt idx="8">
                  <c:v>1.9000000000000001</c:v>
                </c:pt>
                <c:pt idx="9">
                  <c:v>2</c:v>
                </c:pt>
                <c:pt idx="10">
                  <c:v>1.8</c:v>
                </c:pt>
                <c:pt idx="11">
                  <c:v>1.8</c:v>
                </c:pt>
                <c:pt idx="12">
                  <c:v>1.7000000000000004</c:v>
                </c:pt>
                <c:pt idx="13">
                  <c:v>1.7000000000000004</c:v>
                </c:pt>
                <c:pt idx="14">
                  <c:v>1.8</c:v>
                </c:pt>
                <c:pt idx="15">
                  <c:v>1.7000000000000004</c:v>
                </c:pt>
                <c:pt idx="16">
                  <c:v>1.8</c:v>
                </c:pt>
                <c:pt idx="17">
                  <c:v>1.8</c:v>
                </c:pt>
                <c:pt idx="18">
                  <c:v>1.8</c:v>
                </c:pt>
                <c:pt idx="19">
                  <c:v>1.5</c:v>
                </c:pt>
              </c:numCache>
            </c:numRef>
          </c:val>
        </c:ser>
        <c:marker val="1"/>
        <c:axId val="66778240"/>
        <c:axId val="66780160"/>
      </c:lineChart>
      <c:catAx>
        <c:axId val="66778240"/>
        <c:scaling>
          <c:orientation val="minMax"/>
        </c:scaling>
        <c:axPos val="b"/>
        <c:numFmt formatCode="General" sourceLinked="1"/>
        <c:tickLblPos val="nextTo"/>
        <c:txPr>
          <a:bodyPr rot="-2700000" vert="horz"/>
          <a:lstStyle/>
          <a:p>
            <a:pPr>
              <a:defRPr sz="900" b="0" i="0" u="none" strike="noStrike" baseline="0">
                <a:solidFill>
                  <a:srgbClr val="000000"/>
                </a:solidFill>
                <a:latin typeface="Calibri"/>
                <a:ea typeface="Calibri"/>
                <a:cs typeface="Calibri"/>
              </a:defRPr>
            </a:pPr>
            <a:endParaRPr lang="ru-RU"/>
          </a:p>
        </c:txPr>
        <c:crossAx val="66780160"/>
        <c:crosses val="autoZero"/>
        <c:auto val="1"/>
        <c:lblAlgn val="ctr"/>
        <c:lblOffset val="100"/>
      </c:catAx>
      <c:valAx>
        <c:axId val="66780160"/>
        <c:scaling>
          <c:orientation val="minMax"/>
        </c:scaling>
        <c:axPos val="l"/>
        <c:majorGridlines/>
        <c:title>
          <c:tx>
            <c:rich>
              <a:bodyPr/>
              <a:lstStyle/>
              <a:p>
                <a:pPr>
                  <a:defRPr sz="1000" b="1" i="0" u="none" strike="noStrike" baseline="0">
                    <a:solidFill>
                      <a:srgbClr val="000000"/>
                    </a:solidFill>
                    <a:latin typeface="Calibri"/>
                    <a:ea typeface="Calibri"/>
                    <a:cs typeface="Calibri"/>
                  </a:defRPr>
                </a:pPr>
                <a:r>
                  <a:rPr lang="ru-RU"/>
                  <a:t>Индексы разнообразия Шеннона</a:t>
                </a:r>
              </a:p>
            </c:rich>
          </c:tx>
          <c:layout>
            <c:manualLayout>
              <c:xMode val="edge"/>
              <c:yMode val="edge"/>
              <c:x val="2.5293600068892988E-2"/>
              <c:y val="5.5608965109727793E-2"/>
            </c:manualLayout>
          </c:layout>
        </c:title>
        <c:numFmt formatCode="0.0" sourceLinked="1"/>
        <c:tickLblPos val="nextTo"/>
        <c:txPr>
          <a:bodyPr rot="0" vert="horz"/>
          <a:lstStyle/>
          <a:p>
            <a:pPr>
              <a:defRPr sz="1000" b="1" i="0" u="none" strike="noStrike" baseline="0">
                <a:solidFill>
                  <a:srgbClr val="000000"/>
                </a:solidFill>
                <a:latin typeface="Calibri"/>
                <a:ea typeface="Calibri"/>
                <a:cs typeface="Calibri"/>
              </a:defRPr>
            </a:pPr>
            <a:endParaRPr lang="ru-RU"/>
          </a:p>
        </c:txPr>
        <c:crossAx val="66778240"/>
        <c:crosses val="autoZero"/>
        <c:crossBetween val="between"/>
      </c:valAx>
      <c:catAx>
        <c:axId val="67048576"/>
        <c:scaling>
          <c:orientation val="minMax"/>
        </c:scaling>
        <c:delete val="1"/>
        <c:axPos val="b"/>
        <c:tickLblPos val="nextTo"/>
        <c:crossAx val="67050112"/>
        <c:crosses val="autoZero"/>
        <c:auto val="1"/>
        <c:lblAlgn val="ctr"/>
        <c:lblOffset val="100"/>
      </c:catAx>
      <c:valAx>
        <c:axId val="67050112"/>
        <c:scaling>
          <c:orientation val="minMax"/>
        </c:scaling>
        <c:axPos val="r"/>
        <c:title>
          <c:tx>
            <c:rich>
              <a:bodyPr/>
              <a:lstStyle/>
              <a:p>
                <a:pPr>
                  <a:defRPr sz="1000" b="1" i="0" u="none" strike="noStrike" baseline="0">
                    <a:solidFill>
                      <a:srgbClr val="000000"/>
                    </a:solidFill>
                    <a:latin typeface="Calibri"/>
                    <a:ea typeface="Calibri"/>
                    <a:cs typeface="Calibri"/>
                  </a:defRPr>
                </a:pPr>
                <a:r>
                  <a:rPr lang="ru-RU"/>
                  <a:t>Доля услуг в районном центре, %</a:t>
                </a:r>
              </a:p>
            </c:rich>
          </c:tx>
          <c:layout>
            <c:manualLayout>
              <c:xMode val="edge"/>
              <c:yMode val="edge"/>
              <c:x val="0.94276927224325269"/>
              <c:y val="8.4959118330104028E-2"/>
            </c:manualLayout>
          </c:layout>
        </c:title>
        <c:numFmt formatCode="0" sourceLinked="1"/>
        <c:tickLblPos val="nextTo"/>
        <c:txPr>
          <a:bodyPr rot="0" vert="horz"/>
          <a:lstStyle/>
          <a:p>
            <a:pPr>
              <a:defRPr sz="1000" b="1" i="0" u="none" strike="noStrike" baseline="0">
                <a:solidFill>
                  <a:srgbClr val="000000"/>
                </a:solidFill>
                <a:latin typeface="Calibri"/>
                <a:ea typeface="Calibri"/>
                <a:cs typeface="Calibri"/>
              </a:defRPr>
            </a:pPr>
            <a:endParaRPr lang="ru-RU"/>
          </a:p>
        </c:txPr>
        <c:crossAx val="67048576"/>
        <c:crosses val="max"/>
        <c:crossBetween val="between"/>
      </c:valAx>
      <c:spPr>
        <a:ln>
          <a:solidFill>
            <a:sysClr val="windowText" lastClr="000000"/>
          </a:solidFill>
        </a:ln>
      </c:spPr>
    </c:plotArea>
    <c:legend>
      <c:legendPos val="b"/>
      <c:layout/>
      <c:txPr>
        <a:bodyPr/>
        <a:lstStyle/>
        <a:p>
          <a:pPr>
            <a:defRPr sz="920" b="1" i="0" u="none" strike="noStrike" baseline="0">
              <a:solidFill>
                <a:srgbClr val="000000"/>
              </a:solidFill>
              <a:latin typeface="Calibri"/>
              <a:ea typeface="Calibri"/>
              <a:cs typeface="Calibri"/>
            </a:defRPr>
          </a:pPr>
          <a:endParaRPr lang="ru-RU"/>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3853174457894633E-2"/>
          <c:y val="0.10072142977127027"/>
          <c:w val="0.9094327924782305"/>
          <c:h val="0.60962757915955124"/>
        </c:manualLayout>
      </c:layout>
      <c:barChart>
        <c:barDir val="col"/>
        <c:grouping val="percentStacked"/>
        <c:ser>
          <c:idx val="0"/>
          <c:order val="0"/>
          <c:tx>
            <c:strRef>
              <c:f>'услуги структура график'!$B$3</c:f>
              <c:strCache>
                <c:ptCount val="1"/>
                <c:pt idx="0">
                  <c:v>распределительные</c:v>
                </c:pt>
              </c:strCache>
            </c:strRef>
          </c:tx>
          <c:cat>
            <c:strRef>
              <c:f>'услуги структура график'!$A$4:$A$25</c:f>
              <c:strCache>
                <c:ptCount val="20"/>
                <c:pt idx="0">
                  <c:v>Сыктывкар</c:v>
                </c:pt>
                <c:pt idx="1">
                  <c:v>Ухта</c:v>
                </c:pt>
                <c:pt idx="2">
                  <c:v>Усинск</c:v>
                </c:pt>
                <c:pt idx="3">
                  <c:v>Воркута</c:v>
                </c:pt>
                <c:pt idx="4">
                  <c:v>Инта</c:v>
                </c:pt>
                <c:pt idx="5">
                  <c:v>Сосногорск</c:v>
                </c:pt>
                <c:pt idx="6">
                  <c:v>Печора</c:v>
                </c:pt>
                <c:pt idx="7">
                  <c:v>Сыктывдинский</c:v>
                </c:pt>
                <c:pt idx="8">
                  <c:v>Вуктыл</c:v>
                </c:pt>
                <c:pt idx="9">
                  <c:v>Усть-Вымский</c:v>
                </c:pt>
                <c:pt idx="10">
                  <c:v>Княжпогостский</c:v>
                </c:pt>
                <c:pt idx="11">
                  <c:v>Троицко-Печорский</c:v>
                </c:pt>
                <c:pt idx="12">
                  <c:v>Удорский</c:v>
                </c:pt>
                <c:pt idx="13">
                  <c:v>Койгородский</c:v>
                </c:pt>
                <c:pt idx="14">
                  <c:v>Корткеросский</c:v>
                </c:pt>
                <c:pt idx="15">
                  <c:v>Прилузский</c:v>
                </c:pt>
                <c:pt idx="16">
                  <c:v>Сысольский</c:v>
                </c:pt>
                <c:pt idx="17">
                  <c:v>Усть-Цилемский</c:v>
                </c:pt>
                <c:pt idx="18">
                  <c:v>Ижемский</c:v>
                </c:pt>
                <c:pt idx="19">
                  <c:v>Усть-Куломский</c:v>
                </c:pt>
              </c:strCache>
            </c:strRef>
          </c:cat>
          <c:val>
            <c:numRef>
              <c:f>'услуги структура график'!$B$4:$B$25</c:f>
              <c:numCache>
                <c:formatCode>0%</c:formatCode>
                <c:ptCount val="20"/>
                <c:pt idx="0">
                  <c:v>0.5418072075270749</c:v>
                </c:pt>
                <c:pt idx="1">
                  <c:v>0.4642857142857143</c:v>
                </c:pt>
                <c:pt idx="2">
                  <c:v>0.56328392246294157</c:v>
                </c:pt>
                <c:pt idx="3">
                  <c:v>0.49135802469135831</c:v>
                </c:pt>
                <c:pt idx="4">
                  <c:v>0.40701754385965117</c:v>
                </c:pt>
                <c:pt idx="5">
                  <c:v>0.39639639639639751</c:v>
                </c:pt>
                <c:pt idx="6">
                  <c:v>0.38480392156862897</c:v>
                </c:pt>
                <c:pt idx="7">
                  <c:v>0.30735930735930933</c:v>
                </c:pt>
                <c:pt idx="8">
                  <c:v>0.25609756097560982</c:v>
                </c:pt>
                <c:pt idx="9">
                  <c:v>0.32240437158470198</c:v>
                </c:pt>
                <c:pt idx="10">
                  <c:v>0.27397260273972712</c:v>
                </c:pt>
                <c:pt idx="11">
                  <c:v>0.2592592592592593</c:v>
                </c:pt>
                <c:pt idx="12">
                  <c:v>0.25</c:v>
                </c:pt>
                <c:pt idx="13">
                  <c:v>0.26530612244897961</c:v>
                </c:pt>
                <c:pt idx="14">
                  <c:v>0.24083769633507854</c:v>
                </c:pt>
                <c:pt idx="15">
                  <c:v>0.21559633027523051</c:v>
                </c:pt>
                <c:pt idx="16">
                  <c:v>0.1982758620689655</c:v>
                </c:pt>
                <c:pt idx="17">
                  <c:v>0.112</c:v>
                </c:pt>
                <c:pt idx="18">
                  <c:v>0.22516556291390666</c:v>
                </c:pt>
                <c:pt idx="19">
                  <c:v>0.20168067226890685</c:v>
                </c:pt>
              </c:numCache>
            </c:numRef>
          </c:val>
        </c:ser>
        <c:ser>
          <c:idx val="1"/>
          <c:order val="1"/>
          <c:tx>
            <c:strRef>
              <c:f>'услуги структура график'!$C$3</c:f>
              <c:strCache>
                <c:ptCount val="1"/>
                <c:pt idx="0">
                  <c:v>производственные</c:v>
                </c:pt>
              </c:strCache>
            </c:strRef>
          </c:tx>
          <c:cat>
            <c:strRef>
              <c:f>'услуги структура график'!$A$4:$A$25</c:f>
              <c:strCache>
                <c:ptCount val="20"/>
                <c:pt idx="0">
                  <c:v>Сыктывкар</c:v>
                </c:pt>
                <c:pt idx="1">
                  <c:v>Ухта</c:v>
                </c:pt>
                <c:pt idx="2">
                  <c:v>Усинск</c:v>
                </c:pt>
                <c:pt idx="3">
                  <c:v>Воркута</c:v>
                </c:pt>
                <c:pt idx="4">
                  <c:v>Инта</c:v>
                </c:pt>
                <c:pt idx="5">
                  <c:v>Сосногорск</c:v>
                </c:pt>
                <c:pt idx="6">
                  <c:v>Печора</c:v>
                </c:pt>
                <c:pt idx="7">
                  <c:v>Сыктывдинский</c:v>
                </c:pt>
                <c:pt idx="8">
                  <c:v>Вуктыл</c:v>
                </c:pt>
                <c:pt idx="9">
                  <c:v>Усть-Вымский</c:v>
                </c:pt>
                <c:pt idx="10">
                  <c:v>Княжпогостский</c:v>
                </c:pt>
                <c:pt idx="11">
                  <c:v>Троицко-Печорский</c:v>
                </c:pt>
                <c:pt idx="12">
                  <c:v>Удорский</c:v>
                </c:pt>
                <c:pt idx="13">
                  <c:v>Койгородский</c:v>
                </c:pt>
                <c:pt idx="14">
                  <c:v>Корткеросский</c:v>
                </c:pt>
                <c:pt idx="15">
                  <c:v>Прилузский</c:v>
                </c:pt>
                <c:pt idx="16">
                  <c:v>Сысольский</c:v>
                </c:pt>
                <c:pt idx="17">
                  <c:v>Усть-Цилемский</c:v>
                </c:pt>
                <c:pt idx="18">
                  <c:v>Ижемский</c:v>
                </c:pt>
                <c:pt idx="19">
                  <c:v>Усть-Куломский</c:v>
                </c:pt>
              </c:strCache>
            </c:strRef>
          </c:cat>
          <c:val>
            <c:numRef>
              <c:f>'услуги структура график'!$C$4:$C$25</c:f>
              <c:numCache>
                <c:formatCode>0%</c:formatCode>
                <c:ptCount val="20"/>
                <c:pt idx="0">
                  <c:v>0.30303568258476832</c:v>
                </c:pt>
                <c:pt idx="1">
                  <c:v>0.32792207792208095</c:v>
                </c:pt>
                <c:pt idx="2">
                  <c:v>0.24401368301026319</c:v>
                </c:pt>
                <c:pt idx="3">
                  <c:v>0.20246913580247064</c:v>
                </c:pt>
                <c:pt idx="4">
                  <c:v>0.23508771929824562</c:v>
                </c:pt>
                <c:pt idx="5">
                  <c:v>0.25825825825825827</c:v>
                </c:pt>
                <c:pt idx="6">
                  <c:v>0.17401960784313741</c:v>
                </c:pt>
                <c:pt idx="7">
                  <c:v>0.18614718614718725</c:v>
                </c:pt>
                <c:pt idx="8">
                  <c:v>0.18292682926829271</c:v>
                </c:pt>
                <c:pt idx="9">
                  <c:v>8.7431693989071038E-2</c:v>
                </c:pt>
                <c:pt idx="10">
                  <c:v>8.9041095890411065E-2</c:v>
                </c:pt>
                <c:pt idx="11">
                  <c:v>7.407407407407407E-2</c:v>
                </c:pt>
                <c:pt idx="12">
                  <c:v>6.9767441860465421E-2</c:v>
                </c:pt>
                <c:pt idx="13">
                  <c:v>6.1224489795918373E-2</c:v>
                </c:pt>
                <c:pt idx="14">
                  <c:v>4.7120418848167554E-2</c:v>
                </c:pt>
                <c:pt idx="15">
                  <c:v>6.4220183486238536E-2</c:v>
                </c:pt>
                <c:pt idx="16">
                  <c:v>2.5862068965517241E-2</c:v>
                </c:pt>
                <c:pt idx="17">
                  <c:v>8.0000000000000227E-3</c:v>
                </c:pt>
                <c:pt idx="18">
                  <c:v>2.6490066225165611E-2</c:v>
                </c:pt>
                <c:pt idx="19">
                  <c:v>1.6806722689075695E-2</c:v>
                </c:pt>
              </c:numCache>
            </c:numRef>
          </c:val>
        </c:ser>
        <c:ser>
          <c:idx val="2"/>
          <c:order val="2"/>
          <c:tx>
            <c:strRef>
              <c:f>'услуги структура график'!$D$3</c:f>
              <c:strCache>
                <c:ptCount val="1"/>
                <c:pt idx="0">
                  <c:v>социальные</c:v>
                </c:pt>
              </c:strCache>
            </c:strRef>
          </c:tx>
          <c:spPr>
            <a:solidFill>
              <a:srgbClr val="00B0F0"/>
            </a:solidFill>
          </c:spPr>
          <c:cat>
            <c:strRef>
              <c:f>'услуги структура график'!$A$4:$A$25</c:f>
              <c:strCache>
                <c:ptCount val="20"/>
                <c:pt idx="0">
                  <c:v>Сыктывкар</c:v>
                </c:pt>
                <c:pt idx="1">
                  <c:v>Ухта</c:v>
                </c:pt>
                <c:pt idx="2">
                  <c:v>Усинск</c:v>
                </c:pt>
                <c:pt idx="3">
                  <c:v>Воркута</c:v>
                </c:pt>
                <c:pt idx="4">
                  <c:v>Инта</c:v>
                </c:pt>
                <c:pt idx="5">
                  <c:v>Сосногорск</c:v>
                </c:pt>
                <c:pt idx="6">
                  <c:v>Печора</c:v>
                </c:pt>
                <c:pt idx="7">
                  <c:v>Сыктывдинский</c:v>
                </c:pt>
                <c:pt idx="8">
                  <c:v>Вуктыл</c:v>
                </c:pt>
                <c:pt idx="9">
                  <c:v>Усть-Вымский</c:v>
                </c:pt>
                <c:pt idx="10">
                  <c:v>Княжпогостский</c:v>
                </c:pt>
                <c:pt idx="11">
                  <c:v>Троицко-Печорский</c:v>
                </c:pt>
                <c:pt idx="12">
                  <c:v>Удорский</c:v>
                </c:pt>
                <c:pt idx="13">
                  <c:v>Койгородский</c:v>
                </c:pt>
                <c:pt idx="14">
                  <c:v>Корткеросский</c:v>
                </c:pt>
                <c:pt idx="15">
                  <c:v>Прилузский</c:v>
                </c:pt>
                <c:pt idx="16">
                  <c:v>Сысольский</c:v>
                </c:pt>
                <c:pt idx="17">
                  <c:v>Усть-Цилемский</c:v>
                </c:pt>
                <c:pt idx="18">
                  <c:v>Ижемский</c:v>
                </c:pt>
                <c:pt idx="19">
                  <c:v>Усть-Куломский</c:v>
                </c:pt>
              </c:strCache>
            </c:strRef>
          </c:cat>
          <c:val>
            <c:numRef>
              <c:f>'услуги структура график'!$D$4:$D$25</c:f>
              <c:numCache>
                <c:formatCode>0%</c:formatCode>
                <c:ptCount val="20"/>
                <c:pt idx="0">
                  <c:v>5.929344931652783E-2</c:v>
                </c:pt>
                <c:pt idx="1">
                  <c:v>9.2207792207792225E-2</c:v>
                </c:pt>
                <c:pt idx="2">
                  <c:v>9.0079817559863204E-2</c:v>
                </c:pt>
                <c:pt idx="3">
                  <c:v>0.14197530864197541</c:v>
                </c:pt>
                <c:pt idx="4">
                  <c:v>0.19298245614035148</c:v>
                </c:pt>
                <c:pt idx="5">
                  <c:v>0.19819819819819878</c:v>
                </c:pt>
                <c:pt idx="6">
                  <c:v>0.23774509803921628</c:v>
                </c:pt>
                <c:pt idx="7">
                  <c:v>0.24242424242424307</c:v>
                </c:pt>
                <c:pt idx="8">
                  <c:v>0.30487804878048902</c:v>
                </c:pt>
                <c:pt idx="9">
                  <c:v>0.31693989071038281</c:v>
                </c:pt>
                <c:pt idx="10">
                  <c:v>0.3493150684931508</c:v>
                </c:pt>
                <c:pt idx="11">
                  <c:v>0.34074074074074084</c:v>
                </c:pt>
                <c:pt idx="12">
                  <c:v>0.36627906976744407</c:v>
                </c:pt>
                <c:pt idx="13">
                  <c:v>0.34693877551020547</c:v>
                </c:pt>
                <c:pt idx="14">
                  <c:v>0.3664921465968588</c:v>
                </c:pt>
                <c:pt idx="15">
                  <c:v>0.41284403669724884</c:v>
                </c:pt>
                <c:pt idx="16">
                  <c:v>0.43103448275862088</c:v>
                </c:pt>
                <c:pt idx="17">
                  <c:v>0.48000000000000032</c:v>
                </c:pt>
                <c:pt idx="18">
                  <c:v>0.45033112582781482</c:v>
                </c:pt>
                <c:pt idx="19">
                  <c:v>0.5</c:v>
                </c:pt>
              </c:numCache>
            </c:numRef>
          </c:val>
        </c:ser>
        <c:ser>
          <c:idx val="3"/>
          <c:order val="3"/>
          <c:tx>
            <c:strRef>
              <c:f>'услуги структура график'!$E$3</c:f>
              <c:strCache>
                <c:ptCount val="1"/>
                <c:pt idx="0">
                  <c:v>личные</c:v>
                </c:pt>
              </c:strCache>
            </c:strRef>
          </c:tx>
          <c:spPr>
            <a:solidFill>
              <a:srgbClr val="9933FF"/>
            </a:solidFill>
          </c:spPr>
          <c:cat>
            <c:strRef>
              <c:f>'услуги структура график'!$A$4:$A$25</c:f>
              <c:strCache>
                <c:ptCount val="20"/>
                <c:pt idx="0">
                  <c:v>Сыктывкар</c:v>
                </c:pt>
                <c:pt idx="1">
                  <c:v>Ухта</c:v>
                </c:pt>
                <c:pt idx="2">
                  <c:v>Усинск</c:v>
                </c:pt>
                <c:pt idx="3">
                  <c:v>Воркута</c:v>
                </c:pt>
                <c:pt idx="4">
                  <c:v>Инта</c:v>
                </c:pt>
                <c:pt idx="5">
                  <c:v>Сосногорск</c:v>
                </c:pt>
                <c:pt idx="6">
                  <c:v>Печора</c:v>
                </c:pt>
                <c:pt idx="7">
                  <c:v>Сыктывдинский</c:v>
                </c:pt>
                <c:pt idx="8">
                  <c:v>Вуктыл</c:v>
                </c:pt>
                <c:pt idx="9">
                  <c:v>Усть-Вымский</c:v>
                </c:pt>
                <c:pt idx="10">
                  <c:v>Княжпогостский</c:v>
                </c:pt>
                <c:pt idx="11">
                  <c:v>Троицко-Печорский</c:v>
                </c:pt>
                <c:pt idx="12">
                  <c:v>Удорский</c:v>
                </c:pt>
                <c:pt idx="13">
                  <c:v>Койгородский</c:v>
                </c:pt>
                <c:pt idx="14">
                  <c:v>Корткеросский</c:v>
                </c:pt>
                <c:pt idx="15">
                  <c:v>Прилузский</c:v>
                </c:pt>
                <c:pt idx="16">
                  <c:v>Сысольский</c:v>
                </c:pt>
                <c:pt idx="17">
                  <c:v>Усть-Цилемский</c:v>
                </c:pt>
                <c:pt idx="18">
                  <c:v>Ижемский</c:v>
                </c:pt>
                <c:pt idx="19">
                  <c:v>Усть-Куломский</c:v>
                </c:pt>
              </c:strCache>
            </c:strRef>
          </c:cat>
          <c:val>
            <c:numRef>
              <c:f>'услуги структура график'!$E$4:$E$25</c:f>
              <c:numCache>
                <c:formatCode>0%</c:formatCode>
                <c:ptCount val="20"/>
                <c:pt idx="0">
                  <c:v>9.4443458192792568E-2</c:v>
                </c:pt>
                <c:pt idx="1">
                  <c:v>0.1155844155844156</c:v>
                </c:pt>
                <c:pt idx="2">
                  <c:v>9.920182440136828E-2</c:v>
                </c:pt>
                <c:pt idx="3">
                  <c:v>0.16172839506172898</c:v>
                </c:pt>
                <c:pt idx="4">
                  <c:v>0.16140350877192991</c:v>
                </c:pt>
                <c:pt idx="5">
                  <c:v>0.14714714714714808</c:v>
                </c:pt>
                <c:pt idx="6">
                  <c:v>0.20343137254901991</c:v>
                </c:pt>
                <c:pt idx="7">
                  <c:v>0.26406926406926523</c:v>
                </c:pt>
                <c:pt idx="8">
                  <c:v>0.25609756097560982</c:v>
                </c:pt>
                <c:pt idx="9">
                  <c:v>0.27322404371584835</c:v>
                </c:pt>
                <c:pt idx="10">
                  <c:v>0.28767123287671226</c:v>
                </c:pt>
                <c:pt idx="11">
                  <c:v>0.32592592592592812</c:v>
                </c:pt>
                <c:pt idx="12">
                  <c:v>0.31395348837209452</c:v>
                </c:pt>
                <c:pt idx="13">
                  <c:v>0.32653061224489976</c:v>
                </c:pt>
                <c:pt idx="14">
                  <c:v>0.34554973821989532</c:v>
                </c:pt>
                <c:pt idx="15">
                  <c:v>0.30733944954128445</c:v>
                </c:pt>
                <c:pt idx="16">
                  <c:v>0.34482758620689791</c:v>
                </c:pt>
                <c:pt idx="17">
                  <c:v>0.4</c:v>
                </c:pt>
                <c:pt idx="18">
                  <c:v>0.29801324503311261</c:v>
                </c:pt>
                <c:pt idx="19">
                  <c:v>0.28151260504201825</c:v>
                </c:pt>
              </c:numCache>
            </c:numRef>
          </c:val>
        </c:ser>
        <c:overlap val="100"/>
        <c:axId val="67094400"/>
        <c:axId val="67100672"/>
      </c:barChart>
      <c:lineChart>
        <c:grouping val="standard"/>
        <c:ser>
          <c:idx val="4"/>
          <c:order val="4"/>
          <c:tx>
            <c:strRef>
              <c:f>'услуги структура график'!$F$3</c:f>
              <c:strCache>
                <c:ptCount val="1"/>
                <c:pt idx="0">
                  <c:v>доля бюджетных</c:v>
                </c:pt>
              </c:strCache>
            </c:strRef>
          </c:tx>
          <c:spPr>
            <a:ln w="34925">
              <a:solidFill>
                <a:srgbClr val="FF0000"/>
              </a:solidFill>
            </a:ln>
          </c:spPr>
          <c:marker>
            <c:symbol val="triangle"/>
            <c:size val="5"/>
            <c:spPr>
              <a:solidFill>
                <a:srgbClr val="FF0000"/>
              </a:solidFill>
              <a:ln>
                <a:solidFill>
                  <a:schemeClr val="accent2">
                    <a:lumMod val="75000"/>
                  </a:schemeClr>
                </a:solidFill>
              </a:ln>
            </c:spPr>
          </c:marker>
          <c:cat>
            <c:strRef>
              <c:f>'услуги структура график'!$A$4:$A$25</c:f>
              <c:strCache>
                <c:ptCount val="20"/>
                <c:pt idx="0">
                  <c:v>Сыктывкар</c:v>
                </c:pt>
                <c:pt idx="1">
                  <c:v>Ухта</c:v>
                </c:pt>
                <c:pt idx="2">
                  <c:v>Усинск</c:v>
                </c:pt>
                <c:pt idx="3">
                  <c:v>Воркута</c:v>
                </c:pt>
                <c:pt idx="4">
                  <c:v>Инта</c:v>
                </c:pt>
                <c:pt idx="5">
                  <c:v>Сосногорск</c:v>
                </c:pt>
                <c:pt idx="6">
                  <c:v>Печора</c:v>
                </c:pt>
                <c:pt idx="7">
                  <c:v>Сыктывдинский</c:v>
                </c:pt>
                <c:pt idx="8">
                  <c:v>Вуктыл</c:v>
                </c:pt>
                <c:pt idx="9">
                  <c:v>Усть-Вымский</c:v>
                </c:pt>
                <c:pt idx="10">
                  <c:v>Княжпогостский</c:v>
                </c:pt>
                <c:pt idx="11">
                  <c:v>Троицко-Печорский</c:v>
                </c:pt>
                <c:pt idx="12">
                  <c:v>Удорский</c:v>
                </c:pt>
                <c:pt idx="13">
                  <c:v>Койгородский</c:v>
                </c:pt>
                <c:pt idx="14">
                  <c:v>Корткеросский</c:v>
                </c:pt>
                <c:pt idx="15">
                  <c:v>Прилузский</c:v>
                </c:pt>
                <c:pt idx="16">
                  <c:v>Сысольский</c:v>
                </c:pt>
                <c:pt idx="17">
                  <c:v>Усть-Цилемский</c:v>
                </c:pt>
                <c:pt idx="18">
                  <c:v>Ижемский</c:v>
                </c:pt>
                <c:pt idx="19">
                  <c:v>Усть-Куломский</c:v>
                </c:pt>
              </c:strCache>
            </c:strRef>
          </c:cat>
          <c:val>
            <c:numRef>
              <c:f>'услуги структура график'!$F$4:$F$25</c:f>
              <c:numCache>
                <c:formatCode>0%</c:formatCode>
                <c:ptCount val="20"/>
                <c:pt idx="0">
                  <c:v>4.3671223149298784E-2</c:v>
                </c:pt>
                <c:pt idx="1">
                  <c:v>8.9610389610389668E-2</c:v>
                </c:pt>
                <c:pt idx="2">
                  <c:v>0.10034207525655671</c:v>
                </c:pt>
                <c:pt idx="3">
                  <c:v>0.15555555555555556</c:v>
                </c:pt>
                <c:pt idx="4">
                  <c:v>0.27368421052631575</c:v>
                </c:pt>
                <c:pt idx="5">
                  <c:v>0.27927927927928076</c:v>
                </c:pt>
                <c:pt idx="6">
                  <c:v>0.33823529411764841</c:v>
                </c:pt>
                <c:pt idx="7">
                  <c:v>0.46320346320346439</c:v>
                </c:pt>
                <c:pt idx="8">
                  <c:v>0.47560975609756095</c:v>
                </c:pt>
                <c:pt idx="9">
                  <c:v>0.54644808743169393</c:v>
                </c:pt>
                <c:pt idx="10">
                  <c:v>0.60273972602739945</c:v>
                </c:pt>
                <c:pt idx="11">
                  <c:v>0.6296296296296332</c:v>
                </c:pt>
                <c:pt idx="12">
                  <c:v>0.63372093023256082</c:v>
                </c:pt>
                <c:pt idx="13">
                  <c:v>0.6428571428571429</c:v>
                </c:pt>
                <c:pt idx="14">
                  <c:v>0.66492146596859092</c:v>
                </c:pt>
                <c:pt idx="15">
                  <c:v>0.6834862385321101</c:v>
                </c:pt>
                <c:pt idx="16">
                  <c:v>0.75000000000000211</c:v>
                </c:pt>
                <c:pt idx="17">
                  <c:v>0.85600000000000065</c:v>
                </c:pt>
                <c:pt idx="18">
                  <c:v>0.73509933774834668</c:v>
                </c:pt>
                <c:pt idx="19">
                  <c:v>0.76890756302521002</c:v>
                </c:pt>
              </c:numCache>
            </c:numRef>
          </c:val>
        </c:ser>
        <c:marker val="1"/>
        <c:axId val="67094400"/>
        <c:axId val="67100672"/>
      </c:lineChart>
      <c:catAx>
        <c:axId val="67094400"/>
        <c:scaling>
          <c:orientation val="minMax"/>
        </c:scaling>
        <c:axPos val="b"/>
        <c:numFmt formatCode="General" sourceLinked="1"/>
        <c:tickLblPos val="nextTo"/>
        <c:spPr>
          <a:ln>
            <a:noFill/>
          </a:ln>
        </c:spPr>
        <c:txPr>
          <a:bodyPr/>
          <a:lstStyle/>
          <a:p>
            <a:pPr>
              <a:defRPr sz="1100" b="1"/>
            </a:pPr>
            <a:endParaRPr lang="ru-RU"/>
          </a:p>
        </c:txPr>
        <c:crossAx val="67100672"/>
        <c:crosses val="autoZero"/>
        <c:auto val="1"/>
        <c:lblAlgn val="ctr"/>
        <c:lblOffset val="100"/>
      </c:catAx>
      <c:valAx>
        <c:axId val="67100672"/>
        <c:scaling>
          <c:orientation val="minMax"/>
        </c:scaling>
        <c:axPos val="l"/>
        <c:majorGridlines/>
        <c:numFmt formatCode="0%" sourceLinked="1"/>
        <c:tickLblPos val="nextTo"/>
        <c:txPr>
          <a:bodyPr/>
          <a:lstStyle/>
          <a:p>
            <a:pPr>
              <a:defRPr sz="1100" b="1"/>
            </a:pPr>
            <a:endParaRPr lang="ru-RU"/>
          </a:p>
        </c:txPr>
        <c:crossAx val="67094400"/>
        <c:crosses val="autoZero"/>
        <c:crossBetween val="between"/>
      </c:valAx>
    </c:plotArea>
    <c:legend>
      <c:legendPos val="b"/>
      <c:layout>
        <c:manualLayout>
          <c:xMode val="edge"/>
          <c:yMode val="edge"/>
          <c:x val="3.2222191115217236E-2"/>
          <c:y val="0.91140884403258771"/>
          <c:w val="0.93833333333333335"/>
          <c:h val="8.8591155967413071E-2"/>
        </c:manualLayout>
      </c:layout>
      <c:txPr>
        <a:bodyPr/>
        <a:lstStyle/>
        <a:p>
          <a:pPr>
            <a:defRPr sz="1100" b="1"/>
          </a:pPr>
          <a:endParaRPr lang="ru-RU"/>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percentStacked"/>
        <c:ser>
          <c:idx val="0"/>
          <c:order val="0"/>
          <c:tx>
            <c:strRef>
              <c:f>'графики (3)'!$F$2:$F$4</c:f>
              <c:strCache>
                <c:ptCount val="1"/>
                <c:pt idx="0">
                  <c:v>Население ближних  пунктов, %</c:v>
                </c:pt>
              </c:strCache>
            </c:strRef>
          </c:tx>
          <c:spPr>
            <a:solidFill>
              <a:srgbClr val="92D050"/>
            </a:solidFill>
          </c:spPr>
          <c:cat>
            <c:strRef>
              <c:f>'графики (3)'!$E$5:$E$24</c:f>
              <c:strCache>
                <c:ptCount val="20"/>
                <c:pt idx="0">
                  <c:v>Сыктывкар</c:v>
                </c:pt>
                <c:pt idx="1">
                  <c:v>Воркута</c:v>
                </c:pt>
                <c:pt idx="2">
                  <c:v>Ухта</c:v>
                </c:pt>
                <c:pt idx="3">
                  <c:v>Инта</c:v>
                </c:pt>
                <c:pt idx="4">
                  <c:v> Усть-Вымский</c:v>
                </c:pt>
                <c:pt idx="5">
                  <c:v>Усинск</c:v>
                </c:pt>
                <c:pt idx="6">
                  <c:v> Вуктыл</c:v>
                </c:pt>
                <c:pt idx="7">
                  <c:v>Сосногорск</c:v>
                </c:pt>
                <c:pt idx="8">
                  <c:v>Печора</c:v>
                </c:pt>
                <c:pt idx="9">
                  <c:v>Сысольский</c:v>
                </c:pt>
                <c:pt idx="10">
                  <c:v>Княжпогостский</c:v>
                </c:pt>
                <c:pt idx="11">
                  <c:v>Троицко-Печорский</c:v>
                </c:pt>
                <c:pt idx="12">
                  <c:v>Койгородский</c:v>
                </c:pt>
                <c:pt idx="13">
                  <c:v>Усть-Цилемский</c:v>
                </c:pt>
                <c:pt idx="14">
                  <c:v>Сыктывдинский</c:v>
                </c:pt>
                <c:pt idx="15">
                  <c:v> Корткеросский</c:v>
                </c:pt>
                <c:pt idx="16">
                  <c:v>Прилузский</c:v>
                </c:pt>
                <c:pt idx="17">
                  <c:v>Удорский</c:v>
                </c:pt>
                <c:pt idx="18">
                  <c:v>Усть-Куломский</c:v>
                </c:pt>
                <c:pt idx="19">
                  <c:v>Ижемский</c:v>
                </c:pt>
              </c:strCache>
            </c:strRef>
          </c:cat>
          <c:val>
            <c:numRef>
              <c:f>'графики (3)'!$F$5:$F$24</c:f>
              <c:numCache>
                <c:formatCode>0</c:formatCode>
                <c:ptCount val="20"/>
                <c:pt idx="0">
                  <c:v>99.0668247677214</c:v>
                </c:pt>
                <c:pt idx="1">
                  <c:v>98.882313704698149</c:v>
                </c:pt>
                <c:pt idx="2">
                  <c:v>97.662448054400627</c:v>
                </c:pt>
                <c:pt idx="3">
                  <c:v>94.571842525979179</c:v>
                </c:pt>
                <c:pt idx="4">
                  <c:v>91.322287615148412</c:v>
                </c:pt>
                <c:pt idx="5">
                  <c:v>89.057697545033662</c:v>
                </c:pt>
                <c:pt idx="6">
                  <c:v>87.488694603557434</c:v>
                </c:pt>
                <c:pt idx="7">
                  <c:v>86.661980317332748</c:v>
                </c:pt>
                <c:pt idx="8">
                  <c:v>83.867987639769368</c:v>
                </c:pt>
                <c:pt idx="9">
                  <c:v>77.390221114917466</c:v>
                </c:pt>
                <c:pt idx="10">
                  <c:v>64.560387209878428</c:v>
                </c:pt>
                <c:pt idx="11">
                  <c:v>64.126782884310558</c:v>
                </c:pt>
                <c:pt idx="12">
                  <c:v>61.689927512712103</c:v>
                </c:pt>
                <c:pt idx="13">
                  <c:v>47.316795792167177</c:v>
                </c:pt>
                <c:pt idx="14">
                  <c:v>46.682035237938543</c:v>
                </c:pt>
                <c:pt idx="15">
                  <c:v>42.811501597443836</c:v>
                </c:pt>
                <c:pt idx="16">
                  <c:v>42.248561367345175</c:v>
                </c:pt>
                <c:pt idx="17">
                  <c:v>33.442018104594943</c:v>
                </c:pt>
                <c:pt idx="18">
                  <c:v>32.837581078424947</c:v>
                </c:pt>
                <c:pt idx="19">
                  <c:v>21.045014472502189</c:v>
                </c:pt>
              </c:numCache>
            </c:numRef>
          </c:val>
        </c:ser>
        <c:ser>
          <c:idx val="1"/>
          <c:order val="1"/>
          <c:tx>
            <c:strRef>
              <c:f>'графики (3)'!$G$2:$G$4</c:f>
              <c:strCache>
                <c:ptCount val="1"/>
                <c:pt idx="0">
                  <c:v>Население  дальних  пунктов, %</c:v>
                </c:pt>
              </c:strCache>
            </c:strRef>
          </c:tx>
          <c:spPr>
            <a:solidFill>
              <a:srgbClr val="FFC000"/>
            </a:solidFill>
          </c:spPr>
          <c:cat>
            <c:strRef>
              <c:f>'графики (3)'!$E$5:$E$24</c:f>
              <c:strCache>
                <c:ptCount val="20"/>
                <c:pt idx="0">
                  <c:v>Сыктывкар</c:v>
                </c:pt>
                <c:pt idx="1">
                  <c:v>Воркута</c:v>
                </c:pt>
                <c:pt idx="2">
                  <c:v>Ухта</c:v>
                </c:pt>
                <c:pt idx="3">
                  <c:v>Инта</c:v>
                </c:pt>
                <c:pt idx="4">
                  <c:v> Усть-Вымский</c:v>
                </c:pt>
                <c:pt idx="5">
                  <c:v>Усинск</c:v>
                </c:pt>
                <c:pt idx="6">
                  <c:v> Вуктыл</c:v>
                </c:pt>
                <c:pt idx="7">
                  <c:v>Сосногорск</c:v>
                </c:pt>
                <c:pt idx="8">
                  <c:v>Печора</c:v>
                </c:pt>
                <c:pt idx="9">
                  <c:v>Сысольский</c:v>
                </c:pt>
                <c:pt idx="10">
                  <c:v>Княжпогостский</c:v>
                </c:pt>
                <c:pt idx="11">
                  <c:v>Троицко-Печорский</c:v>
                </c:pt>
                <c:pt idx="12">
                  <c:v>Койгородский</c:v>
                </c:pt>
                <c:pt idx="13">
                  <c:v>Усть-Цилемский</c:v>
                </c:pt>
                <c:pt idx="14">
                  <c:v>Сыктывдинский</c:v>
                </c:pt>
                <c:pt idx="15">
                  <c:v> Корткеросский</c:v>
                </c:pt>
                <c:pt idx="16">
                  <c:v>Прилузский</c:v>
                </c:pt>
                <c:pt idx="17">
                  <c:v>Удорский</c:v>
                </c:pt>
                <c:pt idx="18">
                  <c:v>Усть-Куломский</c:v>
                </c:pt>
                <c:pt idx="19">
                  <c:v>Ижемский</c:v>
                </c:pt>
              </c:strCache>
            </c:strRef>
          </c:cat>
          <c:val>
            <c:numRef>
              <c:f>'графики (3)'!$G$5:$G$24</c:f>
              <c:numCache>
                <c:formatCode>0</c:formatCode>
                <c:ptCount val="20"/>
                <c:pt idx="0">
                  <c:v>0</c:v>
                </c:pt>
                <c:pt idx="1">
                  <c:v>1.0689425165472342</c:v>
                </c:pt>
                <c:pt idx="2">
                  <c:v>1.5095705830499893</c:v>
                </c:pt>
                <c:pt idx="3">
                  <c:v>1.7760791366906481</c:v>
                </c:pt>
                <c:pt idx="4">
                  <c:v>6.1348515864892326</c:v>
                </c:pt>
                <c:pt idx="5">
                  <c:v>5.5868964712290392</c:v>
                </c:pt>
                <c:pt idx="6">
                  <c:v>0.78987036478745631</c:v>
                </c:pt>
                <c:pt idx="7">
                  <c:v>12.83390239003816</c:v>
                </c:pt>
                <c:pt idx="8">
                  <c:v>8.3415628683380607</c:v>
                </c:pt>
                <c:pt idx="9">
                  <c:v>16.144503270009267</c:v>
                </c:pt>
                <c:pt idx="10">
                  <c:v>29.87156522733336</c:v>
                </c:pt>
                <c:pt idx="11">
                  <c:v>12.900158478605389</c:v>
                </c:pt>
                <c:pt idx="12">
                  <c:v>38.310072487287393</c:v>
                </c:pt>
                <c:pt idx="13">
                  <c:v>3.5041580780439272</c:v>
                </c:pt>
                <c:pt idx="14">
                  <c:v>52.251770130083983</c:v>
                </c:pt>
                <c:pt idx="15">
                  <c:v>47.511926123681398</c:v>
                </c:pt>
                <c:pt idx="16">
                  <c:v>46.706175384351326</c:v>
                </c:pt>
                <c:pt idx="17">
                  <c:v>58.758419494615815</c:v>
                </c:pt>
                <c:pt idx="18">
                  <c:v>48.136015200157424</c:v>
                </c:pt>
                <c:pt idx="19">
                  <c:v>21.144824832817648</c:v>
                </c:pt>
              </c:numCache>
            </c:numRef>
          </c:val>
        </c:ser>
        <c:ser>
          <c:idx val="2"/>
          <c:order val="2"/>
          <c:tx>
            <c:strRef>
              <c:f>'графики (3)'!$H$2:$H$4</c:f>
              <c:strCache>
                <c:ptCount val="1"/>
                <c:pt idx="0">
                  <c:v>Население  барьерных  пунктов, %</c:v>
                </c:pt>
              </c:strCache>
            </c:strRef>
          </c:tx>
          <c:spPr>
            <a:solidFill>
              <a:srgbClr val="FF0000"/>
            </a:solidFill>
          </c:spPr>
          <c:cat>
            <c:strRef>
              <c:f>'графики (3)'!$E$5:$E$24</c:f>
              <c:strCache>
                <c:ptCount val="20"/>
                <c:pt idx="0">
                  <c:v>Сыктывкар</c:v>
                </c:pt>
                <c:pt idx="1">
                  <c:v>Воркута</c:v>
                </c:pt>
                <c:pt idx="2">
                  <c:v>Ухта</c:v>
                </c:pt>
                <c:pt idx="3">
                  <c:v>Инта</c:v>
                </c:pt>
                <c:pt idx="4">
                  <c:v> Усть-Вымский</c:v>
                </c:pt>
                <c:pt idx="5">
                  <c:v>Усинск</c:v>
                </c:pt>
                <c:pt idx="6">
                  <c:v> Вуктыл</c:v>
                </c:pt>
                <c:pt idx="7">
                  <c:v>Сосногорск</c:v>
                </c:pt>
                <c:pt idx="8">
                  <c:v>Печора</c:v>
                </c:pt>
                <c:pt idx="9">
                  <c:v>Сысольский</c:v>
                </c:pt>
                <c:pt idx="10">
                  <c:v>Княжпогостский</c:v>
                </c:pt>
                <c:pt idx="11">
                  <c:v>Троицко-Печорский</c:v>
                </c:pt>
                <c:pt idx="12">
                  <c:v>Койгородский</c:v>
                </c:pt>
                <c:pt idx="13">
                  <c:v>Усть-Цилемский</c:v>
                </c:pt>
                <c:pt idx="14">
                  <c:v>Сыктывдинский</c:v>
                </c:pt>
                <c:pt idx="15">
                  <c:v> Корткеросский</c:v>
                </c:pt>
                <c:pt idx="16">
                  <c:v>Прилузский</c:v>
                </c:pt>
                <c:pt idx="17">
                  <c:v>Удорский</c:v>
                </c:pt>
                <c:pt idx="18">
                  <c:v>Усть-Куломский</c:v>
                </c:pt>
                <c:pt idx="19">
                  <c:v>Ижемский</c:v>
                </c:pt>
              </c:strCache>
            </c:strRef>
          </c:cat>
          <c:val>
            <c:numRef>
              <c:f>'графики (3)'!$H$5:$H$24</c:f>
              <c:numCache>
                <c:formatCode>0</c:formatCode>
                <c:ptCount val="20"/>
                <c:pt idx="0">
                  <c:v>0.93317523227860832</c:v>
                </c:pt>
                <c:pt idx="1">
                  <c:v>4.8743778754553692E-2</c:v>
                </c:pt>
                <c:pt idx="2">
                  <c:v>0.82798136254880028</c:v>
                </c:pt>
                <c:pt idx="3">
                  <c:v>3.6520783373301327</c:v>
                </c:pt>
                <c:pt idx="4">
                  <c:v>2.5428607983623412</c:v>
                </c:pt>
                <c:pt idx="5">
                  <c:v>5.3554059837373069</c:v>
                </c:pt>
                <c:pt idx="6">
                  <c:v>11.72143503165511</c:v>
                </c:pt>
                <c:pt idx="7">
                  <c:v>0.50411729262904192</c:v>
                </c:pt>
                <c:pt idx="8">
                  <c:v>7.7904494918926055</c:v>
                </c:pt>
                <c:pt idx="9">
                  <c:v>6.4652756150731934</c:v>
                </c:pt>
                <c:pt idx="10">
                  <c:v>5.5680475627882045</c:v>
                </c:pt>
                <c:pt idx="11">
                  <c:v>22.973058637083987</c:v>
                </c:pt>
                <c:pt idx="12">
                  <c:v>0</c:v>
                </c:pt>
                <c:pt idx="13">
                  <c:v>49.179046129788901</c:v>
                </c:pt>
                <c:pt idx="14">
                  <c:v>1.0661946319776059</c:v>
                </c:pt>
                <c:pt idx="15">
                  <c:v>9.6765722788743567</c:v>
                </c:pt>
                <c:pt idx="16">
                  <c:v>11.045263248303701</c:v>
                </c:pt>
                <c:pt idx="17">
                  <c:v>7.7995624007894024</c:v>
                </c:pt>
                <c:pt idx="18">
                  <c:v>19.026403721417807</c:v>
                </c:pt>
                <c:pt idx="19">
                  <c:v>57.810160694679993</c:v>
                </c:pt>
              </c:numCache>
            </c:numRef>
          </c:val>
        </c:ser>
        <c:overlap val="100"/>
        <c:axId val="67358080"/>
        <c:axId val="67364352"/>
      </c:barChart>
      <c:lineChart>
        <c:grouping val="standard"/>
        <c:ser>
          <c:idx val="3"/>
          <c:order val="3"/>
          <c:tx>
            <c:strRef>
              <c:f>'графики (3)'!$I$2:$I$4</c:f>
              <c:strCache>
                <c:ptCount val="1"/>
                <c:pt idx="0">
                  <c:v>Видов услуг в НП в среднем (без центра), ед.</c:v>
                </c:pt>
              </c:strCache>
            </c:strRef>
          </c:tx>
          <c:spPr>
            <a:ln w="34925">
              <a:solidFill>
                <a:srgbClr val="C74B13"/>
              </a:solidFill>
            </a:ln>
          </c:spPr>
          <c:marker>
            <c:symbol val="circle"/>
            <c:size val="5"/>
            <c:spPr>
              <a:solidFill>
                <a:srgbClr val="C74B13"/>
              </a:solidFill>
              <a:ln>
                <a:solidFill>
                  <a:srgbClr val="C74B13"/>
                </a:solidFill>
              </a:ln>
            </c:spPr>
          </c:marker>
          <c:cat>
            <c:strRef>
              <c:f>'графики (3)'!$E$5:$E$24</c:f>
              <c:strCache>
                <c:ptCount val="20"/>
                <c:pt idx="0">
                  <c:v>Сыктывкар</c:v>
                </c:pt>
                <c:pt idx="1">
                  <c:v>Воркута</c:v>
                </c:pt>
                <c:pt idx="2">
                  <c:v>Ухта</c:v>
                </c:pt>
                <c:pt idx="3">
                  <c:v>Инта</c:v>
                </c:pt>
                <c:pt idx="4">
                  <c:v> Усть-Вымский</c:v>
                </c:pt>
                <c:pt idx="5">
                  <c:v>Усинск</c:v>
                </c:pt>
                <c:pt idx="6">
                  <c:v> Вуктыл</c:v>
                </c:pt>
                <c:pt idx="7">
                  <c:v>Сосногорск</c:v>
                </c:pt>
                <c:pt idx="8">
                  <c:v>Печора</c:v>
                </c:pt>
                <c:pt idx="9">
                  <c:v>Сысольский</c:v>
                </c:pt>
                <c:pt idx="10">
                  <c:v>Княжпогостский</c:v>
                </c:pt>
                <c:pt idx="11">
                  <c:v>Троицко-Печорский</c:v>
                </c:pt>
                <c:pt idx="12">
                  <c:v>Койгородский</c:v>
                </c:pt>
                <c:pt idx="13">
                  <c:v>Усть-Цилемский</c:v>
                </c:pt>
                <c:pt idx="14">
                  <c:v>Сыктывдинский</c:v>
                </c:pt>
                <c:pt idx="15">
                  <c:v> Корткеросский</c:v>
                </c:pt>
                <c:pt idx="16">
                  <c:v>Прилузский</c:v>
                </c:pt>
                <c:pt idx="17">
                  <c:v>Удорский</c:v>
                </c:pt>
                <c:pt idx="18">
                  <c:v>Усть-Куломский</c:v>
                </c:pt>
                <c:pt idx="19">
                  <c:v>Ижемский</c:v>
                </c:pt>
              </c:strCache>
            </c:strRef>
          </c:cat>
          <c:val>
            <c:numRef>
              <c:f>'графики (3)'!$I$5:$I$24</c:f>
              <c:numCache>
                <c:formatCode>0.0</c:formatCode>
                <c:ptCount val="20"/>
                <c:pt idx="0">
                  <c:v>5.17</c:v>
                </c:pt>
                <c:pt idx="1">
                  <c:v>3.4</c:v>
                </c:pt>
                <c:pt idx="2">
                  <c:v>3.5</c:v>
                </c:pt>
                <c:pt idx="3">
                  <c:v>2.5</c:v>
                </c:pt>
                <c:pt idx="4">
                  <c:v>3.17</c:v>
                </c:pt>
                <c:pt idx="5">
                  <c:v>3.4699999999999998</c:v>
                </c:pt>
                <c:pt idx="6">
                  <c:v>2.86</c:v>
                </c:pt>
                <c:pt idx="7">
                  <c:v>3.4</c:v>
                </c:pt>
                <c:pt idx="8">
                  <c:v>3.15</c:v>
                </c:pt>
                <c:pt idx="9">
                  <c:v>2.8099999999999987</c:v>
                </c:pt>
                <c:pt idx="10">
                  <c:v>2.4099999999999997</c:v>
                </c:pt>
                <c:pt idx="11">
                  <c:v>2.73</c:v>
                </c:pt>
                <c:pt idx="12">
                  <c:v>3.29</c:v>
                </c:pt>
                <c:pt idx="13">
                  <c:v>2.72</c:v>
                </c:pt>
                <c:pt idx="14">
                  <c:v>2.62</c:v>
                </c:pt>
                <c:pt idx="15">
                  <c:v>3.06</c:v>
                </c:pt>
                <c:pt idx="16">
                  <c:v>2.67</c:v>
                </c:pt>
                <c:pt idx="17">
                  <c:v>2.94</c:v>
                </c:pt>
                <c:pt idx="18">
                  <c:v>3.09</c:v>
                </c:pt>
                <c:pt idx="19">
                  <c:v>3.36</c:v>
                </c:pt>
              </c:numCache>
            </c:numRef>
          </c:val>
        </c:ser>
        <c:ser>
          <c:idx val="4"/>
          <c:order val="4"/>
          <c:tx>
            <c:strRef>
              <c:f>'графики (3)'!$J$2:$J$4</c:f>
              <c:strCache>
                <c:ptCount val="1"/>
                <c:pt idx="0">
                  <c:v>Видов услуг  в центре, ед.</c:v>
                </c:pt>
              </c:strCache>
            </c:strRef>
          </c:tx>
          <c:spPr>
            <a:ln w="34925">
              <a:solidFill>
                <a:srgbClr val="0070C0"/>
              </a:solidFill>
            </a:ln>
          </c:spPr>
          <c:marker>
            <c:symbol val="square"/>
            <c:size val="5"/>
            <c:spPr>
              <a:solidFill>
                <a:srgbClr val="0070C0"/>
              </a:solidFill>
              <a:ln>
                <a:solidFill>
                  <a:srgbClr val="9933FF"/>
                </a:solidFill>
              </a:ln>
            </c:spPr>
          </c:marker>
          <c:cat>
            <c:strRef>
              <c:f>'графики (3)'!$E$5:$E$24</c:f>
              <c:strCache>
                <c:ptCount val="20"/>
                <c:pt idx="0">
                  <c:v>Сыктывкар</c:v>
                </c:pt>
                <c:pt idx="1">
                  <c:v>Воркута</c:v>
                </c:pt>
                <c:pt idx="2">
                  <c:v>Ухта</c:v>
                </c:pt>
                <c:pt idx="3">
                  <c:v>Инта</c:v>
                </c:pt>
                <c:pt idx="4">
                  <c:v> Усть-Вымский</c:v>
                </c:pt>
                <c:pt idx="5">
                  <c:v>Усинск</c:v>
                </c:pt>
                <c:pt idx="6">
                  <c:v> Вуктыл</c:v>
                </c:pt>
                <c:pt idx="7">
                  <c:v>Сосногорск</c:v>
                </c:pt>
                <c:pt idx="8">
                  <c:v>Печора</c:v>
                </c:pt>
                <c:pt idx="9">
                  <c:v>Сысольский</c:v>
                </c:pt>
                <c:pt idx="10">
                  <c:v>Княжпогостский</c:v>
                </c:pt>
                <c:pt idx="11">
                  <c:v>Троицко-Печорский</c:v>
                </c:pt>
                <c:pt idx="12">
                  <c:v>Койгородский</c:v>
                </c:pt>
                <c:pt idx="13">
                  <c:v>Усть-Цилемский</c:v>
                </c:pt>
                <c:pt idx="14">
                  <c:v>Сыктывдинский</c:v>
                </c:pt>
                <c:pt idx="15">
                  <c:v> Корткеросский</c:v>
                </c:pt>
                <c:pt idx="16">
                  <c:v>Прилузский</c:v>
                </c:pt>
                <c:pt idx="17">
                  <c:v>Удорский</c:v>
                </c:pt>
                <c:pt idx="18">
                  <c:v>Усть-Куломский</c:v>
                </c:pt>
                <c:pt idx="19">
                  <c:v>Ижемский</c:v>
                </c:pt>
              </c:strCache>
            </c:strRef>
          </c:cat>
          <c:val>
            <c:numRef>
              <c:f>'графики (3)'!$J$5:$J$24</c:f>
              <c:numCache>
                <c:formatCode>General</c:formatCode>
                <c:ptCount val="20"/>
                <c:pt idx="0">
                  <c:v>16</c:v>
                </c:pt>
                <c:pt idx="1">
                  <c:v>16</c:v>
                </c:pt>
                <c:pt idx="2">
                  <c:v>15</c:v>
                </c:pt>
                <c:pt idx="3">
                  <c:v>14</c:v>
                </c:pt>
                <c:pt idx="4">
                  <c:v>12</c:v>
                </c:pt>
                <c:pt idx="5">
                  <c:v>16</c:v>
                </c:pt>
                <c:pt idx="6">
                  <c:v>11</c:v>
                </c:pt>
                <c:pt idx="7">
                  <c:v>14</c:v>
                </c:pt>
                <c:pt idx="8">
                  <c:v>15</c:v>
                </c:pt>
                <c:pt idx="9">
                  <c:v>8</c:v>
                </c:pt>
                <c:pt idx="10">
                  <c:v>12</c:v>
                </c:pt>
                <c:pt idx="11">
                  <c:v>8</c:v>
                </c:pt>
                <c:pt idx="12">
                  <c:v>9</c:v>
                </c:pt>
                <c:pt idx="13">
                  <c:v>8</c:v>
                </c:pt>
                <c:pt idx="14">
                  <c:v>11</c:v>
                </c:pt>
                <c:pt idx="15">
                  <c:v>10</c:v>
                </c:pt>
                <c:pt idx="16">
                  <c:v>12</c:v>
                </c:pt>
                <c:pt idx="17">
                  <c:v>11</c:v>
                </c:pt>
                <c:pt idx="18">
                  <c:v>9</c:v>
                </c:pt>
                <c:pt idx="19">
                  <c:v>8</c:v>
                </c:pt>
              </c:numCache>
            </c:numRef>
          </c:val>
        </c:ser>
        <c:marker val="1"/>
        <c:axId val="67118592"/>
        <c:axId val="67366272"/>
      </c:lineChart>
      <c:catAx>
        <c:axId val="67358080"/>
        <c:scaling>
          <c:orientation val="minMax"/>
        </c:scaling>
        <c:axPos val="b"/>
        <c:tickLblPos val="nextTo"/>
        <c:txPr>
          <a:bodyPr/>
          <a:lstStyle/>
          <a:p>
            <a:pPr>
              <a:defRPr b="1"/>
            </a:pPr>
            <a:endParaRPr lang="ru-RU"/>
          </a:p>
        </c:txPr>
        <c:crossAx val="67364352"/>
        <c:crosses val="autoZero"/>
        <c:auto val="1"/>
        <c:lblAlgn val="ctr"/>
        <c:lblOffset val="100"/>
      </c:catAx>
      <c:valAx>
        <c:axId val="67364352"/>
        <c:scaling>
          <c:orientation val="minMax"/>
        </c:scaling>
        <c:axPos val="l"/>
        <c:majorGridlines/>
        <c:title>
          <c:tx>
            <c:rich>
              <a:bodyPr rot="-5400000" vert="horz"/>
              <a:lstStyle/>
              <a:p>
                <a:pPr>
                  <a:defRPr sz="1200"/>
                </a:pPr>
                <a:r>
                  <a:rPr lang="ru-RU" sz="1200"/>
                  <a:t>Доля населения, проживающего</a:t>
                </a:r>
                <a:r>
                  <a:rPr lang="ru-RU" sz="1200" baseline="0"/>
                  <a:t> в пунктах</a:t>
                </a:r>
                <a:endParaRPr lang="ru-RU" sz="1200"/>
              </a:p>
            </c:rich>
          </c:tx>
          <c:layout>
            <c:manualLayout>
              <c:xMode val="edge"/>
              <c:yMode val="edge"/>
              <c:x val="2.2952573566074518E-2"/>
              <c:y val="5.0532156027880304E-2"/>
            </c:manualLayout>
          </c:layout>
        </c:title>
        <c:numFmt formatCode="0%" sourceLinked="1"/>
        <c:tickLblPos val="nextTo"/>
        <c:txPr>
          <a:bodyPr/>
          <a:lstStyle/>
          <a:p>
            <a:pPr>
              <a:defRPr sz="1100" b="1"/>
            </a:pPr>
            <a:endParaRPr lang="ru-RU"/>
          </a:p>
        </c:txPr>
        <c:crossAx val="67358080"/>
        <c:crosses val="autoZero"/>
        <c:crossBetween val="between"/>
      </c:valAx>
      <c:valAx>
        <c:axId val="67366272"/>
        <c:scaling>
          <c:orientation val="minMax"/>
          <c:max val="16"/>
          <c:min val="0"/>
        </c:scaling>
        <c:axPos val="r"/>
        <c:title>
          <c:tx>
            <c:rich>
              <a:bodyPr rot="-5400000" vert="horz"/>
              <a:lstStyle/>
              <a:p>
                <a:pPr>
                  <a:defRPr sz="1200"/>
                </a:pPr>
                <a:r>
                  <a:rPr lang="ru-RU" sz="1200"/>
                  <a:t>Число видов услуг, единиц</a:t>
                </a:r>
              </a:p>
            </c:rich>
          </c:tx>
          <c:layout/>
        </c:title>
        <c:numFmt formatCode="0" sourceLinked="0"/>
        <c:tickLblPos val="nextTo"/>
        <c:txPr>
          <a:bodyPr/>
          <a:lstStyle/>
          <a:p>
            <a:pPr>
              <a:defRPr sz="1200" b="1"/>
            </a:pPr>
            <a:endParaRPr lang="ru-RU"/>
          </a:p>
        </c:txPr>
        <c:crossAx val="67118592"/>
        <c:crosses val="max"/>
        <c:crossBetween val="between"/>
        <c:majorUnit val="2"/>
      </c:valAx>
      <c:catAx>
        <c:axId val="67118592"/>
        <c:scaling>
          <c:orientation val="minMax"/>
        </c:scaling>
        <c:delete val="1"/>
        <c:axPos val="b"/>
        <c:tickLblPos val="none"/>
        <c:crossAx val="67366272"/>
        <c:crossesAt val="0"/>
        <c:auto val="1"/>
        <c:lblAlgn val="ctr"/>
        <c:lblOffset val="100"/>
      </c:catAx>
    </c:plotArea>
    <c:legend>
      <c:legendPos val="b"/>
      <c:layout>
        <c:manualLayout>
          <c:xMode val="edge"/>
          <c:yMode val="edge"/>
          <c:x val="2.9081913253566356E-2"/>
          <c:y val="0.84259483011400649"/>
          <c:w val="0.9709181422744696"/>
          <c:h val="0.11578369023709922"/>
        </c:manualLayout>
      </c:layout>
      <c:txPr>
        <a:bodyPr/>
        <a:lstStyle/>
        <a:p>
          <a:pPr>
            <a:defRPr sz="1400" b="1">
              <a:latin typeface="Times New Roman" pitchFamily="18" charset="0"/>
              <a:cs typeface="Times New Roman" pitchFamily="18" charset="0"/>
            </a:defRPr>
          </a:pPr>
          <a:endParaRPr lang="ru-RU"/>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E0D8-8C75-4CA1-A76A-147980B74C70}"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ru-RU"/>
        </a:p>
      </dgm:t>
    </dgm:pt>
    <dgm:pt modelId="{CE6324AD-3833-4120-8ABB-EDC3FAC601BC}">
      <dgm:prSet phldrT="[Текст]" custT="1"/>
      <dgm:spPr>
        <a:solidFill>
          <a:srgbClr val="FF7C80"/>
        </a:solidFill>
        <a:ln>
          <a:solidFill>
            <a:schemeClr val="accent5">
              <a:lumMod val="50000"/>
            </a:schemeClr>
          </a:solidFill>
        </a:ln>
      </dgm:spPr>
      <dgm:t>
        <a:bodyPr/>
        <a:lstStyle/>
        <a:p>
          <a:r>
            <a:rPr lang="ru-RU" sz="1100" b="1" i="0" dirty="0" err="1" smtClean="0">
              <a:latin typeface="+mn-lt"/>
              <a:cs typeface="Times New Roman" pitchFamily="18" charset="0"/>
            </a:rPr>
            <a:t>Индустри-альный</a:t>
          </a:r>
          <a:r>
            <a:rPr lang="ru-RU" sz="1100" b="1" i="0" dirty="0" smtClean="0">
              <a:latin typeface="+mn-lt"/>
              <a:cs typeface="Times New Roman" pitchFamily="18" charset="0"/>
            </a:rPr>
            <a:t> характер освоения </a:t>
          </a:r>
          <a:endParaRPr lang="ru-RU" sz="1100" b="1" i="0" dirty="0">
            <a:latin typeface="+mn-lt"/>
            <a:cs typeface="Times New Roman" pitchFamily="18" charset="0"/>
          </a:endParaRPr>
        </a:p>
      </dgm:t>
    </dgm:pt>
    <dgm:pt modelId="{5E895E4E-2F62-44DD-B117-6CA833D07F15}" type="parTrans" cxnId="{63AD267E-3CAC-4DE9-BB7E-6B961CB2B479}">
      <dgm:prSet/>
      <dgm:spPr/>
      <dgm:t>
        <a:bodyPr/>
        <a:lstStyle/>
        <a:p>
          <a:endParaRPr lang="ru-RU"/>
        </a:p>
      </dgm:t>
    </dgm:pt>
    <dgm:pt modelId="{4A2D991B-2407-4CF4-A1E3-3DE3AEA79ECD}" type="sibTrans" cxnId="{63AD267E-3CAC-4DE9-BB7E-6B961CB2B479}">
      <dgm:prSet/>
      <dgm:spPr/>
      <dgm:t>
        <a:bodyPr/>
        <a:lstStyle/>
        <a:p>
          <a:endParaRPr lang="ru-RU"/>
        </a:p>
      </dgm:t>
    </dgm:pt>
    <dgm:pt modelId="{7D2127D6-2E9A-4EC6-9360-F6936D03D1FE}">
      <dgm:prSet phldrT="[Текст]" custT="1"/>
      <dgm:spPr>
        <a:solidFill>
          <a:schemeClr val="bg2">
            <a:lumMod val="20000"/>
            <a:lumOff val="80000"/>
          </a:schemeClr>
        </a:solidFill>
        <a:ln>
          <a:solidFill>
            <a:schemeClr val="tx1">
              <a:lumMod val="95000"/>
              <a:lumOff val="5000"/>
            </a:schemeClr>
          </a:solidFill>
        </a:ln>
      </dgm:spPr>
      <dgm:t>
        <a:bodyPr/>
        <a:lstStyle/>
        <a:p>
          <a:r>
            <a:rPr lang="ru-RU" sz="1100" b="1" i="0" dirty="0" smtClean="0">
              <a:latin typeface="+mn-lt"/>
              <a:cs typeface="Times New Roman" pitchFamily="18" charset="0"/>
            </a:rPr>
            <a:t>Добыча полезных </a:t>
          </a:r>
          <a:r>
            <a:rPr lang="ru-RU" sz="1100" b="1" i="0" dirty="0" err="1" smtClean="0">
              <a:latin typeface="+mn-lt"/>
              <a:cs typeface="Times New Roman" pitchFamily="18" charset="0"/>
            </a:rPr>
            <a:t>ископа-емых</a:t>
          </a:r>
          <a:r>
            <a:rPr lang="ru-RU" sz="1100" b="1" i="0" dirty="0" smtClean="0">
              <a:latin typeface="+mn-lt"/>
              <a:cs typeface="Times New Roman" pitchFamily="18" charset="0"/>
            </a:rPr>
            <a:t> </a:t>
          </a:r>
          <a:endParaRPr lang="ru-RU" sz="1100" b="1" i="0" dirty="0">
            <a:latin typeface="+mn-lt"/>
            <a:cs typeface="Times New Roman" pitchFamily="18" charset="0"/>
          </a:endParaRPr>
        </a:p>
      </dgm:t>
    </dgm:pt>
    <dgm:pt modelId="{9A3AC732-AFEC-404B-9FEB-86DF9BC3DEFB}" type="parTrans" cxnId="{BDE5BD3D-8DE5-4197-95BF-0A66285A590F}">
      <dgm:prSet/>
      <dgm:spPr/>
      <dgm:t>
        <a:bodyPr/>
        <a:lstStyle/>
        <a:p>
          <a:endParaRPr lang="ru-RU"/>
        </a:p>
      </dgm:t>
    </dgm:pt>
    <dgm:pt modelId="{6775FDF0-84D2-4B12-91AC-50C46BE2C712}" type="sibTrans" cxnId="{BDE5BD3D-8DE5-4197-95BF-0A66285A590F}">
      <dgm:prSet/>
      <dgm:spPr/>
      <dgm:t>
        <a:bodyPr/>
        <a:lstStyle/>
        <a:p>
          <a:endParaRPr lang="ru-RU"/>
        </a:p>
      </dgm:t>
    </dgm:pt>
    <dgm:pt modelId="{1361641B-E21B-4C3D-8CAE-0EE70E30FB85}">
      <dgm:prSet phldrT="[Текст]" custT="1"/>
      <dgm:spPr>
        <a:ln>
          <a:solidFill>
            <a:srgbClr val="C00000"/>
          </a:solidFill>
        </a:ln>
      </dgm:spPr>
      <dgm:t>
        <a:bodyPr/>
        <a:lstStyle/>
        <a:p>
          <a:r>
            <a:rPr lang="ru-RU" sz="1100" b="1" i="0" dirty="0" smtClean="0">
              <a:latin typeface="+mn-lt"/>
              <a:cs typeface="Times New Roman" pitchFamily="18" charset="0"/>
            </a:rPr>
            <a:t>Неблагоприятные условия </a:t>
          </a:r>
          <a:endParaRPr lang="ru-RU" sz="1100" b="1" i="0" dirty="0">
            <a:latin typeface="+mn-lt"/>
            <a:cs typeface="Times New Roman" pitchFamily="18" charset="0"/>
          </a:endParaRPr>
        </a:p>
      </dgm:t>
    </dgm:pt>
    <dgm:pt modelId="{5BA66614-2349-48B6-8AE9-163DB1F709C5}" type="parTrans" cxnId="{D0A111BE-51B3-45CB-BD40-751409207D25}">
      <dgm:prSet/>
      <dgm:spPr/>
      <dgm:t>
        <a:bodyPr/>
        <a:lstStyle/>
        <a:p>
          <a:endParaRPr lang="ru-RU"/>
        </a:p>
      </dgm:t>
    </dgm:pt>
    <dgm:pt modelId="{1BB4C741-9C67-4B6A-B976-0932F11B1D20}" type="sibTrans" cxnId="{D0A111BE-51B3-45CB-BD40-751409207D25}">
      <dgm:prSet/>
      <dgm:spPr/>
      <dgm:t>
        <a:bodyPr/>
        <a:lstStyle/>
        <a:p>
          <a:endParaRPr lang="ru-RU"/>
        </a:p>
      </dgm:t>
    </dgm:pt>
    <dgm:pt modelId="{DDA5317F-08E3-4A48-B4CC-7FE06C477214}">
      <dgm:prSet phldrT="[Текст]" custT="1"/>
      <dgm:spPr>
        <a:solidFill>
          <a:schemeClr val="bg2">
            <a:lumMod val="20000"/>
            <a:lumOff val="80000"/>
          </a:schemeClr>
        </a:solidFill>
        <a:ln>
          <a:solidFill>
            <a:schemeClr val="tx1">
              <a:lumMod val="95000"/>
              <a:lumOff val="5000"/>
            </a:schemeClr>
          </a:solidFill>
        </a:ln>
      </dgm:spPr>
      <dgm:t>
        <a:bodyPr/>
        <a:lstStyle/>
        <a:p>
          <a:r>
            <a:rPr lang="ru-RU" sz="1100" b="1" i="0" dirty="0" smtClean="0">
              <a:latin typeface="+mn-lt"/>
              <a:cs typeface="Times New Roman" pitchFamily="18" charset="0"/>
            </a:rPr>
            <a:t>Этническая и </a:t>
          </a:r>
          <a:r>
            <a:rPr lang="ru-RU" sz="1100" b="1" i="0" dirty="0" err="1" smtClean="0">
              <a:latin typeface="+mn-lt"/>
              <a:cs typeface="Times New Roman" pitchFamily="18" charset="0"/>
            </a:rPr>
            <a:t>хозяйствен-ная</a:t>
          </a:r>
          <a:r>
            <a:rPr lang="ru-RU" sz="1100" b="1" i="0" dirty="0" smtClean="0">
              <a:latin typeface="+mn-lt"/>
              <a:cs typeface="Times New Roman" pitchFamily="18" charset="0"/>
            </a:rPr>
            <a:t> идентичность </a:t>
          </a:r>
          <a:r>
            <a:rPr lang="ru-RU" sz="1100" b="1" i="0" dirty="0" err="1" smtClean="0">
              <a:latin typeface="+mn-lt"/>
              <a:cs typeface="Times New Roman" pitchFamily="18" charset="0"/>
            </a:rPr>
            <a:t>традицион-ного</a:t>
          </a:r>
          <a:r>
            <a:rPr lang="ru-RU" sz="1100" b="1" i="0" dirty="0" smtClean="0">
              <a:latin typeface="+mn-lt"/>
              <a:cs typeface="Times New Roman" pitchFamily="18" charset="0"/>
            </a:rPr>
            <a:t> северного природопользования</a:t>
          </a:r>
          <a:endParaRPr lang="ru-RU" sz="1100" b="1" i="0" dirty="0">
            <a:latin typeface="+mn-lt"/>
            <a:cs typeface="Times New Roman" pitchFamily="18" charset="0"/>
          </a:endParaRPr>
        </a:p>
      </dgm:t>
    </dgm:pt>
    <dgm:pt modelId="{C20BF744-EB0A-4FD3-9101-DBB1DA5CD697}" type="parTrans" cxnId="{0704C02D-4C5B-48C6-A60B-4E8CD72746F2}">
      <dgm:prSet/>
      <dgm:spPr/>
      <dgm:t>
        <a:bodyPr/>
        <a:lstStyle/>
        <a:p>
          <a:endParaRPr lang="ru-RU"/>
        </a:p>
      </dgm:t>
    </dgm:pt>
    <dgm:pt modelId="{8C2E1952-0A0B-4B06-A571-3431C6C847E7}" type="sibTrans" cxnId="{0704C02D-4C5B-48C6-A60B-4E8CD72746F2}">
      <dgm:prSet/>
      <dgm:spPr/>
      <dgm:t>
        <a:bodyPr/>
        <a:lstStyle/>
        <a:p>
          <a:endParaRPr lang="ru-RU"/>
        </a:p>
      </dgm:t>
    </dgm:pt>
    <dgm:pt modelId="{82FE63D4-170E-4B83-8D77-12FD0FAC9B37}">
      <dgm:prSet phldrT="[Текст]" custT="1"/>
      <dgm:spPr>
        <a:solidFill>
          <a:schemeClr val="tx2">
            <a:lumMod val="20000"/>
            <a:lumOff val="80000"/>
          </a:schemeClr>
        </a:solidFill>
        <a:ln>
          <a:solidFill>
            <a:schemeClr val="tx1">
              <a:lumMod val="95000"/>
              <a:lumOff val="5000"/>
            </a:schemeClr>
          </a:solidFill>
        </a:ln>
      </dgm:spPr>
      <dgm:t>
        <a:bodyPr/>
        <a:lstStyle/>
        <a:p>
          <a:r>
            <a:rPr lang="ru-RU" sz="1100" b="1" i="0" dirty="0" smtClean="0">
              <a:latin typeface="+mn-lt"/>
              <a:cs typeface="Times New Roman" pitchFamily="18" charset="0"/>
            </a:rPr>
            <a:t>Социальная </a:t>
          </a:r>
          <a:r>
            <a:rPr lang="ru-RU" sz="1100" b="1" i="0" dirty="0" err="1" smtClean="0">
              <a:latin typeface="+mn-lt"/>
              <a:cs typeface="Times New Roman" pitchFamily="18" charset="0"/>
            </a:rPr>
            <a:t>справедли-вость</a:t>
          </a:r>
          <a:endParaRPr lang="ru-RU" sz="1100" b="1" i="0" dirty="0">
            <a:latin typeface="+mn-lt"/>
            <a:cs typeface="Times New Roman" pitchFamily="18" charset="0"/>
          </a:endParaRPr>
        </a:p>
      </dgm:t>
    </dgm:pt>
    <dgm:pt modelId="{FD1F63C6-89CA-42D9-A97C-9BA0BCC61D67}" type="parTrans" cxnId="{4E30A57C-54D9-4379-A645-9A1401D09A04}">
      <dgm:prSet/>
      <dgm:spPr/>
      <dgm:t>
        <a:bodyPr/>
        <a:lstStyle/>
        <a:p>
          <a:endParaRPr lang="ru-RU"/>
        </a:p>
      </dgm:t>
    </dgm:pt>
    <dgm:pt modelId="{E8917954-023F-4C72-AF38-8385FDE1645C}" type="sibTrans" cxnId="{4E30A57C-54D9-4379-A645-9A1401D09A04}">
      <dgm:prSet/>
      <dgm:spPr/>
      <dgm:t>
        <a:bodyPr/>
        <a:lstStyle/>
        <a:p>
          <a:endParaRPr lang="ru-RU"/>
        </a:p>
      </dgm:t>
    </dgm:pt>
    <dgm:pt modelId="{1F01E581-BFAE-42EB-BB29-FD415253C21F}">
      <dgm:prSet phldrT="[Текст]" custT="1"/>
      <dgm:spPr>
        <a:solidFill>
          <a:srgbClr val="FF7C80"/>
        </a:solidFill>
        <a:ln>
          <a:solidFill>
            <a:schemeClr val="accent5">
              <a:lumMod val="50000"/>
            </a:schemeClr>
          </a:solidFill>
        </a:ln>
      </dgm:spPr>
      <dgm:t>
        <a:bodyPr/>
        <a:lstStyle/>
        <a:p>
          <a:r>
            <a:rPr lang="ru-RU" sz="1100" b="1" i="0" dirty="0" smtClean="0">
              <a:latin typeface="+mn-lt"/>
              <a:cs typeface="Times New Roman" pitchFamily="18" charset="0"/>
            </a:rPr>
            <a:t>Низкая природная устойчивость тундровых ландшафтов </a:t>
          </a:r>
          <a:endParaRPr lang="ru-RU" sz="1100" b="1" i="0" dirty="0">
            <a:latin typeface="+mn-lt"/>
            <a:cs typeface="Times New Roman" pitchFamily="18" charset="0"/>
          </a:endParaRPr>
        </a:p>
      </dgm:t>
    </dgm:pt>
    <dgm:pt modelId="{E27CEF7F-122E-4E9F-A24E-0AA55A272E56}" type="parTrans" cxnId="{116FC9E3-2CCF-41E5-9120-D66778AA4909}">
      <dgm:prSet/>
      <dgm:spPr/>
      <dgm:t>
        <a:bodyPr/>
        <a:lstStyle/>
        <a:p>
          <a:endParaRPr lang="ru-RU"/>
        </a:p>
      </dgm:t>
    </dgm:pt>
    <dgm:pt modelId="{BB557974-4B27-4C78-B445-ABF9894F720E}" type="sibTrans" cxnId="{116FC9E3-2CCF-41E5-9120-D66778AA4909}">
      <dgm:prSet/>
      <dgm:spPr/>
      <dgm:t>
        <a:bodyPr/>
        <a:lstStyle/>
        <a:p>
          <a:endParaRPr lang="ru-RU"/>
        </a:p>
      </dgm:t>
    </dgm:pt>
    <dgm:pt modelId="{6D8444C8-E004-4947-BA04-A2286AF56507}">
      <dgm:prSet phldrT="[Текст]" custT="1"/>
      <dgm:spPr>
        <a:ln>
          <a:solidFill>
            <a:srgbClr val="C00000"/>
          </a:solidFill>
        </a:ln>
      </dgm:spPr>
      <dgm:t>
        <a:bodyPr/>
        <a:lstStyle/>
        <a:p>
          <a:r>
            <a:rPr lang="ru-RU" sz="1100" b="1" i="0" dirty="0" smtClean="0">
              <a:latin typeface="+mn-lt"/>
              <a:cs typeface="Times New Roman" pitchFamily="18" charset="0"/>
            </a:rPr>
            <a:t>Эффективность производства и комфортность проживания</a:t>
          </a:r>
          <a:endParaRPr lang="ru-RU" sz="1100" b="1" i="0" dirty="0">
            <a:latin typeface="+mn-lt"/>
            <a:cs typeface="Times New Roman" pitchFamily="18" charset="0"/>
          </a:endParaRPr>
        </a:p>
      </dgm:t>
    </dgm:pt>
    <dgm:pt modelId="{22133C50-3550-43F9-BF09-74C3BC863EEC}" type="parTrans" cxnId="{00844029-6730-4865-9231-6DE9B49DAF97}">
      <dgm:prSet/>
      <dgm:spPr/>
      <dgm:t>
        <a:bodyPr/>
        <a:lstStyle/>
        <a:p>
          <a:endParaRPr lang="ru-RU"/>
        </a:p>
      </dgm:t>
    </dgm:pt>
    <dgm:pt modelId="{245A122E-ABDF-420B-AD60-D27E14FFBB23}" type="sibTrans" cxnId="{00844029-6730-4865-9231-6DE9B49DAF97}">
      <dgm:prSet/>
      <dgm:spPr/>
      <dgm:t>
        <a:bodyPr/>
        <a:lstStyle/>
        <a:p>
          <a:endParaRPr lang="ru-RU"/>
        </a:p>
      </dgm:t>
    </dgm:pt>
    <dgm:pt modelId="{10BCF4FF-E689-474D-BD78-ECBE79FC14F4}">
      <dgm:prSet phldrT="[Текст]" custT="1"/>
      <dgm:spPr>
        <a:solidFill>
          <a:schemeClr val="tx2">
            <a:lumMod val="20000"/>
            <a:lumOff val="80000"/>
          </a:schemeClr>
        </a:solidFill>
        <a:ln>
          <a:solidFill>
            <a:schemeClr val="tx1">
              <a:lumMod val="95000"/>
              <a:lumOff val="5000"/>
            </a:schemeClr>
          </a:solidFill>
        </a:ln>
      </dgm:spPr>
      <dgm:t>
        <a:bodyPr/>
        <a:lstStyle/>
        <a:p>
          <a:r>
            <a:rPr lang="ru-RU" sz="1100" b="1" i="0" dirty="0" smtClean="0">
              <a:latin typeface="+mn-lt"/>
              <a:cs typeface="Times New Roman" pitchFamily="18" charset="0"/>
            </a:rPr>
            <a:t>Конкурентоспособность</a:t>
          </a:r>
          <a:endParaRPr lang="ru-RU" sz="1100" b="1" i="0" dirty="0">
            <a:latin typeface="+mn-lt"/>
            <a:cs typeface="Times New Roman" pitchFamily="18" charset="0"/>
          </a:endParaRPr>
        </a:p>
      </dgm:t>
    </dgm:pt>
    <dgm:pt modelId="{45D5F892-7DF5-41BC-A646-50080814C2D8}" type="parTrans" cxnId="{0294CA1E-CE1B-4001-A544-A790FD719D29}">
      <dgm:prSet/>
      <dgm:spPr/>
      <dgm:t>
        <a:bodyPr/>
        <a:lstStyle/>
        <a:p>
          <a:endParaRPr lang="ru-RU"/>
        </a:p>
      </dgm:t>
    </dgm:pt>
    <dgm:pt modelId="{0055DB98-0E3B-4947-8382-48BD017B4FBA}" type="sibTrans" cxnId="{0294CA1E-CE1B-4001-A544-A790FD719D29}">
      <dgm:prSet/>
      <dgm:spPr/>
      <dgm:t>
        <a:bodyPr/>
        <a:lstStyle/>
        <a:p>
          <a:endParaRPr lang="ru-RU"/>
        </a:p>
      </dgm:t>
    </dgm:pt>
    <dgm:pt modelId="{79ACC3A0-93D8-4855-AD2D-0489FE6F3046}" type="pres">
      <dgm:prSet presAssocID="{6DA1E0D8-8C75-4CA1-A76A-147980B74C70}" presName="diagram" presStyleCnt="0">
        <dgm:presLayoutVars>
          <dgm:dir/>
          <dgm:resizeHandles val="exact"/>
        </dgm:presLayoutVars>
      </dgm:prSet>
      <dgm:spPr/>
      <dgm:t>
        <a:bodyPr/>
        <a:lstStyle/>
        <a:p>
          <a:endParaRPr lang="ru-RU"/>
        </a:p>
      </dgm:t>
    </dgm:pt>
    <dgm:pt modelId="{A3CA2A8D-5599-49C8-97AD-DE58A85D8F19}" type="pres">
      <dgm:prSet presAssocID="{CE6324AD-3833-4120-8ABB-EDC3FAC601BC}" presName="arrow" presStyleLbl="node1" presStyleIdx="0" presStyleCnt="8" custScaleX="119277" custRadScaleRad="101639" custRadScaleInc="-889">
        <dgm:presLayoutVars>
          <dgm:bulletEnabled val="1"/>
        </dgm:presLayoutVars>
      </dgm:prSet>
      <dgm:spPr/>
      <dgm:t>
        <a:bodyPr/>
        <a:lstStyle/>
        <a:p>
          <a:endParaRPr lang="ru-RU"/>
        </a:p>
      </dgm:t>
    </dgm:pt>
    <dgm:pt modelId="{8C36204E-4503-4EF4-B929-DD63FF86033B}" type="pres">
      <dgm:prSet presAssocID="{7D2127D6-2E9A-4EC6-9360-F6936D03D1FE}" presName="arrow" presStyleLbl="node1" presStyleIdx="1" presStyleCnt="8" custScaleX="111625" custScaleY="128288">
        <dgm:presLayoutVars>
          <dgm:bulletEnabled val="1"/>
        </dgm:presLayoutVars>
      </dgm:prSet>
      <dgm:spPr/>
      <dgm:t>
        <a:bodyPr/>
        <a:lstStyle/>
        <a:p>
          <a:endParaRPr lang="ru-RU"/>
        </a:p>
      </dgm:t>
    </dgm:pt>
    <dgm:pt modelId="{FC86C134-9583-4377-8753-FA15FD977B98}" type="pres">
      <dgm:prSet presAssocID="{1361641B-E21B-4C3D-8CAE-0EE70E30FB85}" presName="arrow" presStyleLbl="node1" presStyleIdx="2" presStyleCnt="8" custScaleY="122802">
        <dgm:presLayoutVars>
          <dgm:bulletEnabled val="1"/>
        </dgm:presLayoutVars>
      </dgm:prSet>
      <dgm:spPr/>
      <dgm:t>
        <a:bodyPr/>
        <a:lstStyle/>
        <a:p>
          <a:endParaRPr lang="ru-RU"/>
        </a:p>
      </dgm:t>
    </dgm:pt>
    <dgm:pt modelId="{CEDB86AA-0DD3-428A-8EFF-671BBAD1D9D5}" type="pres">
      <dgm:prSet presAssocID="{10BCF4FF-E689-474D-BD78-ECBE79FC14F4}" presName="arrow" presStyleLbl="node1" presStyleIdx="3" presStyleCnt="8" custScaleX="105244" custScaleY="128291">
        <dgm:presLayoutVars>
          <dgm:bulletEnabled val="1"/>
        </dgm:presLayoutVars>
      </dgm:prSet>
      <dgm:spPr/>
      <dgm:t>
        <a:bodyPr/>
        <a:lstStyle/>
        <a:p>
          <a:endParaRPr lang="ru-RU"/>
        </a:p>
      </dgm:t>
    </dgm:pt>
    <dgm:pt modelId="{02580AE2-5AAE-4907-B5C9-635476A3B8E8}" type="pres">
      <dgm:prSet presAssocID="{1F01E581-BFAE-42EB-BB29-FD415253C21F}" presName="arrow" presStyleLbl="node1" presStyleIdx="4" presStyleCnt="8" custScaleX="144330">
        <dgm:presLayoutVars>
          <dgm:bulletEnabled val="1"/>
        </dgm:presLayoutVars>
      </dgm:prSet>
      <dgm:spPr/>
      <dgm:t>
        <a:bodyPr/>
        <a:lstStyle/>
        <a:p>
          <a:endParaRPr lang="ru-RU"/>
        </a:p>
      </dgm:t>
    </dgm:pt>
    <dgm:pt modelId="{F9B8C7CF-1F88-4DD0-8D20-91EE8780B0EB}" type="pres">
      <dgm:prSet presAssocID="{DDA5317F-08E3-4A48-B4CC-7FE06C477214}" presName="arrow" presStyleLbl="node1" presStyleIdx="5" presStyleCnt="8" custScaleX="143512" custScaleY="121909">
        <dgm:presLayoutVars>
          <dgm:bulletEnabled val="1"/>
        </dgm:presLayoutVars>
      </dgm:prSet>
      <dgm:spPr/>
      <dgm:t>
        <a:bodyPr/>
        <a:lstStyle/>
        <a:p>
          <a:endParaRPr lang="ru-RU"/>
        </a:p>
      </dgm:t>
    </dgm:pt>
    <dgm:pt modelId="{13BABAEC-C156-41FC-A344-1D3748A65F5B}" type="pres">
      <dgm:prSet presAssocID="{6D8444C8-E004-4947-BA04-A2286AF56507}" presName="arrow" presStyleLbl="node1" presStyleIdx="6" presStyleCnt="8" custScaleY="131818">
        <dgm:presLayoutVars>
          <dgm:bulletEnabled val="1"/>
        </dgm:presLayoutVars>
      </dgm:prSet>
      <dgm:spPr/>
      <dgm:t>
        <a:bodyPr/>
        <a:lstStyle/>
        <a:p>
          <a:endParaRPr lang="ru-RU"/>
        </a:p>
      </dgm:t>
    </dgm:pt>
    <dgm:pt modelId="{313F6EC0-481D-4328-BE21-BC8117608289}" type="pres">
      <dgm:prSet presAssocID="{82FE63D4-170E-4B83-8D77-12FD0FAC9B37}" presName="arrow" presStyleLbl="node1" presStyleIdx="7" presStyleCnt="8" custScaleX="130758" custScaleY="109150">
        <dgm:presLayoutVars>
          <dgm:bulletEnabled val="1"/>
        </dgm:presLayoutVars>
      </dgm:prSet>
      <dgm:spPr/>
      <dgm:t>
        <a:bodyPr/>
        <a:lstStyle/>
        <a:p>
          <a:endParaRPr lang="ru-RU"/>
        </a:p>
      </dgm:t>
    </dgm:pt>
  </dgm:ptLst>
  <dgm:cxnLst>
    <dgm:cxn modelId="{E33DA681-732E-4137-A9AE-E6A881FF2063}" type="presOf" srcId="{7D2127D6-2E9A-4EC6-9360-F6936D03D1FE}" destId="{8C36204E-4503-4EF4-B929-DD63FF86033B}" srcOrd="0" destOrd="0" presId="urn:microsoft.com/office/officeart/2005/8/layout/arrow5"/>
    <dgm:cxn modelId="{0FE0B35A-9990-4D90-8FB1-E83CDAC9D273}" type="presOf" srcId="{CE6324AD-3833-4120-8ABB-EDC3FAC601BC}" destId="{A3CA2A8D-5599-49C8-97AD-DE58A85D8F19}" srcOrd="0" destOrd="0" presId="urn:microsoft.com/office/officeart/2005/8/layout/arrow5"/>
    <dgm:cxn modelId="{64C24930-1F84-4345-B863-EC177A13A8F6}" type="presOf" srcId="{1F01E581-BFAE-42EB-BB29-FD415253C21F}" destId="{02580AE2-5AAE-4907-B5C9-635476A3B8E8}" srcOrd="0" destOrd="0" presId="urn:microsoft.com/office/officeart/2005/8/layout/arrow5"/>
    <dgm:cxn modelId="{61E72671-277A-4CEC-B802-D5F79C049331}" type="presOf" srcId="{1361641B-E21B-4C3D-8CAE-0EE70E30FB85}" destId="{FC86C134-9583-4377-8753-FA15FD977B98}" srcOrd="0" destOrd="0" presId="urn:microsoft.com/office/officeart/2005/8/layout/arrow5"/>
    <dgm:cxn modelId="{FEAFC2D3-4431-4A8F-9FBF-15210DE6364A}" type="presOf" srcId="{82FE63D4-170E-4B83-8D77-12FD0FAC9B37}" destId="{313F6EC0-481D-4328-BE21-BC8117608289}" srcOrd="0" destOrd="0" presId="urn:microsoft.com/office/officeart/2005/8/layout/arrow5"/>
    <dgm:cxn modelId="{0704C02D-4C5B-48C6-A60B-4E8CD72746F2}" srcId="{6DA1E0D8-8C75-4CA1-A76A-147980B74C70}" destId="{DDA5317F-08E3-4A48-B4CC-7FE06C477214}" srcOrd="5" destOrd="0" parTransId="{C20BF744-EB0A-4FD3-9101-DBB1DA5CD697}" sibTransId="{8C2E1952-0A0B-4B06-A571-3431C6C847E7}"/>
    <dgm:cxn modelId="{F7222B1D-9389-4B64-BD49-F685969C17A2}" type="presOf" srcId="{6DA1E0D8-8C75-4CA1-A76A-147980B74C70}" destId="{79ACC3A0-93D8-4855-AD2D-0489FE6F3046}" srcOrd="0" destOrd="0" presId="urn:microsoft.com/office/officeart/2005/8/layout/arrow5"/>
    <dgm:cxn modelId="{52254512-525A-4D95-B33C-E14261613029}" type="presOf" srcId="{10BCF4FF-E689-474D-BD78-ECBE79FC14F4}" destId="{CEDB86AA-0DD3-428A-8EFF-671BBAD1D9D5}" srcOrd="0" destOrd="0" presId="urn:microsoft.com/office/officeart/2005/8/layout/arrow5"/>
    <dgm:cxn modelId="{00844029-6730-4865-9231-6DE9B49DAF97}" srcId="{6DA1E0D8-8C75-4CA1-A76A-147980B74C70}" destId="{6D8444C8-E004-4947-BA04-A2286AF56507}" srcOrd="6" destOrd="0" parTransId="{22133C50-3550-43F9-BF09-74C3BC863EEC}" sibTransId="{245A122E-ABDF-420B-AD60-D27E14FFBB23}"/>
    <dgm:cxn modelId="{D0A111BE-51B3-45CB-BD40-751409207D25}" srcId="{6DA1E0D8-8C75-4CA1-A76A-147980B74C70}" destId="{1361641B-E21B-4C3D-8CAE-0EE70E30FB85}" srcOrd="2" destOrd="0" parTransId="{5BA66614-2349-48B6-8AE9-163DB1F709C5}" sibTransId="{1BB4C741-9C67-4B6A-B976-0932F11B1D20}"/>
    <dgm:cxn modelId="{0294CA1E-CE1B-4001-A544-A790FD719D29}" srcId="{6DA1E0D8-8C75-4CA1-A76A-147980B74C70}" destId="{10BCF4FF-E689-474D-BD78-ECBE79FC14F4}" srcOrd="3" destOrd="0" parTransId="{45D5F892-7DF5-41BC-A646-50080814C2D8}" sibTransId="{0055DB98-0E3B-4947-8382-48BD017B4FBA}"/>
    <dgm:cxn modelId="{4E30A57C-54D9-4379-A645-9A1401D09A04}" srcId="{6DA1E0D8-8C75-4CA1-A76A-147980B74C70}" destId="{82FE63D4-170E-4B83-8D77-12FD0FAC9B37}" srcOrd="7" destOrd="0" parTransId="{FD1F63C6-89CA-42D9-A97C-9BA0BCC61D67}" sibTransId="{E8917954-023F-4C72-AF38-8385FDE1645C}"/>
    <dgm:cxn modelId="{A422A7AB-548B-4D0D-A616-F34C10EF0D2B}" type="presOf" srcId="{DDA5317F-08E3-4A48-B4CC-7FE06C477214}" destId="{F9B8C7CF-1F88-4DD0-8D20-91EE8780B0EB}" srcOrd="0" destOrd="0" presId="urn:microsoft.com/office/officeart/2005/8/layout/arrow5"/>
    <dgm:cxn modelId="{BDE5BD3D-8DE5-4197-95BF-0A66285A590F}" srcId="{6DA1E0D8-8C75-4CA1-A76A-147980B74C70}" destId="{7D2127D6-2E9A-4EC6-9360-F6936D03D1FE}" srcOrd="1" destOrd="0" parTransId="{9A3AC732-AFEC-404B-9FEB-86DF9BC3DEFB}" sibTransId="{6775FDF0-84D2-4B12-91AC-50C46BE2C712}"/>
    <dgm:cxn modelId="{63AD267E-3CAC-4DE9-BB7E-6B961CB2B479}" srcId="{6DA1E0D8-8C75-4CA1-A76A-147980B74C70}" destId="{CE6324AD-3833-4120-8ABB-EDC3FAC601BC}" srcOrd="0" destOrd="0" parTransId="{5E895E4E-2F62-44DD-B117-6CA833D07F15}" sibTransId="{4A2D991B-2407-4CF4-A1E3-3DE3AEA79ECD}"/>
    <dgm:cxn modelId="{116FC9E3-2CCF-41E5-9120-D66778AA4909}" srcId="{6DA1E0D8-8C75-4CA1-A76A-147980B74C70}" destId="{1F01E581-BFAE-42EB-BB29-FD415253C21F}" srcOrd="4" destOrd="0" parTransId="{E27CEF7F-122E-4E9F-A24E-0AA55A272E56}" sibTransId="{BB557974-4B27-4C78-B445-ABF9894F720E}"/>
    <dgm:cxn modelId="{D6857591-0FB7-4D20-9341-71CCB1104A9B}" type="presOf" srcId="{6D8444C8-E004-4947-BA04-A2286AF56507}" destId="{13BABAEC-C156-41FC-A344-1D3748A65F5B}" srcOrd="0" destOrd="0" presId="urn:microsoft.com/office/officeart/2005/8/layout/arrow5"/>
    <dgm:cxn modelId="{DDBF6223-EA12-4A8C-B739-437A6AB9BD56}" type="presParOf" srcId="{79ACC3A0-93D8-4855-AD2D-0489FE6F3046}" destId="{A3CA2A8D-5599-49C8-97AD-DE58A85D8F19}" srcOrd="0" destOrd="0" presId="urn:microsoft.com/office/officeart/2005/8/layout/arrow5"/>
    <dgm:cxn modelId="{19746D58-16DF-45E7-B886-6606C3D516DB}" type="presParOf" srcId="{79ACC3A0-93D8-4855-AD2D-0489FE6F3046}" destId="{8C36204E-4503-4EF4-B929-DD63FF86033B}" srcOrd="1" destOrd="0" presId="urn:microsoft.com/office/officeart/2005/8/layout/arrow5"/>
    <dgm:cxn modelId="{2C375663-866D-4B2B-9330-7A97EA5E8710}" type="presParOf" srcId="{79ACC3A0-93D8-4855-AD2D-0489FE6F3046}" destId="{FC86C134-9583-4377-8753-FA15FD977B98}" srcOrd="2" destOrd="0" presId="urn:microsoft.com/office/officeart/2005/8/layout/arrow5"/>
    <dgm:cxn modelId="{35658047-808E-4FC5-A59F-89EF0E09611A}" type="presParOf" srcId="{79ACC3A0-93D8-4855-AD2D-0489FE6F3046}" destId="{CEDB86AA-0DD3-428A-8EFF-671BBAD1D9D5}" srcOrd="3" destOrd="0" presId="urn:microsoft.com/office/officeart/2005/8/layout/arrow5"/>
    <dgm:cxn modelId="{F597D147-B4F5-4374-A61F-957B2E0AEE61}" type="presParOf" srcId="{79ACC3A0-93D8-4855-AD2D-0489FE6F3046}" destId="{02580AE2-5AAE-4907-B5C9-635476A3B8E8}" srcOrd="4" destOrd="0" presId="urn:microsoft.com/office/officeart/2005/8/layout/arrow5"/>
    <dgm:cxn modelId="{960A555B-34E7-41B1-A21A-0C1CF20416E6}" type="presParOf" srcId="{79ACC3A0-93D8-4855-AD2D-0489FE6F3046}" destId="{F9B8C7CF-1F88-4DD0-8D20-91EE8780B0EB}" srcOrd="5" destOrd="0" presId="urn:microsoft.com/office/officeart/2005/8/layout/arrow5"/>
    <dgm:cxn modelId="{A10FA839-4CE9-4146-8C08-BBC37B6A010C}" type="presParOf" srcId="{79ACC3A0-93D8-4855-AD2D-0489FE6F3046}" destId="{13BABAEC-C156-41FC-A344-1D3748A65F5B}" srcOrd="6" destOrd="0" presId="urn:microsoft.com/office/officeart/2005/8/layout/arrow5"/>
    <dgm:cxn modelId="{143212C9-38D0-4B46-BC41-8226A9034E59}" type="presParOf" srcId="{79ACC3A0-93D8-4855-AD2D-0489FE6F3046}" destId="{313F6EC0-481D-4328-BE21-BC8117608289}" srcOrd="7" destOrd="0" presId="urn:microsoft.com/office/officeart/2005/8/layout/arrow5"/>
  </dgm:cxnLst>
  <dgm:bg/>
  <dgm:whole/>
</dgm:dataModel>
</file>

<file path=ppt/diagrams/data2.xml><?xml version="1.0" encoding="utf-8"?>
<dgm:dataModel xmlns:dgm="http://schemas.openxmlformats.org/drawingml/2006/diagram" xmlns:a="http://schemas.openxmlformats.org/drawingml/2006/main">
  <dgm:ptLst>
    <dgm:pt modelId="{0EBFA2E4-0765-4070-A572-7D83260B3CF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B7612BAE-B3AC-4CE2-A2B6-7E2E1BBE15B5}">
      <dgm:prSet phldrT="[Текст]" custT="1"/>
      <dgm:spPr/>
      <dgm:t>
        <a:bodyPr/>
        <a:lstStyle/>
        <a:p>
          <a:pPr algn="l"/>
          <a:r>
            <a:rPr lang="ru-RU" sz="2000" b="1" i="1" dirty="0" smtClean="0">
              <a:solidFill>
                <a:srgbClr val="FF0000"/>
              </a:solidFill>
              <a:latin typeface="Times New Roman" pitchFamily="18" charset="0"/>
              <a:cs typeface="Times New Roman" pitchFamily="18" charset="0"/>
            </a:rPr>
            <a:t>Различия  пространства</a:t>
          </a:r>
        </a:p>
        <a:p>
          <a:pPr algn="l"/>
          <a:r>
            <a:rPr lang="ru-RU" sz="1800" b="1" dirty="0" smtClean="0">
              <a:solidFill>
                <a:schemeClr val="tx1"/>
              </a:solidFill>
              <a:latin typeface="Times New Roman" pitchFamily="18" charset="0"/>
              <a:cs typeface="Times New Roman" pitchFamily="18" charset="0"/>
            </a:rPr>
            <a:t>Высокая  концентрация специализированных высокотехнологичных услуг в столице </a:t>
          </a:r>
        </a:p>
        <a:p>
          <a:pPr algn="l"/>
          <a:r>
            <a:rPr lang="ru-RU" sz="1800" b="1" dirty="0" smtClean="0">
              <a:solidFill>
                <a:schemeClr val="tx1"/>
              </a:solidFill>
              <a:latin typeface="Times New Roman" pitchFamily="18" charset="0"/>
              <a:cs typeface="Times New Roman" pitchFamily="18" charset="0"/>
            </a:rPr>
            <a:t>Низкая транспортная доступность базовых учреждений в районных центрах</a:t>
          </a:r>
        </a:p>
        <a:p>
          <a:pPr algn="l"/>
          <a:endParaRPr lang="ru-RU" sz="2000" b="1" dirty="0">
            <a:latin typeface="Times New Roman" pitchFamily="18" charset="0"/>
            <a:cs typeface="Times New Roman" pitchFamily="18" charset="0"/>
          </a:endParaRPr>
        </a:p>
      </dgm:t>
    </dgm:pt>
    <dgm:pt modelId="{5730918A-1325-43B6-94C4-D3283FEA4659}" type="parTrans" cxnId="{CD02F0E5-F703-4A9D-9676-E7D38000168D}">
      <dgm:prSet/>
      <dgm:spPr/>
      <dgm:t>
        <a:bodyPr/>
        <a:lstStyle/>
        <a:p>
          <a:endParaRPr lang="ru-RU"/>
        </a:p>
      </dgm:t>
    </dgm:pt>
    <dgm:pt modelId="{80D41E29-6024-4429-9770-23F8911CB686}" type="sibTrans" cxnId="{CD02F0E5-F703-4A9D-9676-E7D38000168D}">
      <dgm:prSet/>
      <dgm:spPr/>
      <dgm:t>
        <a:bodyPr/>
        <a:lstStyle/>
        <a:p>
          <a:endParaRPr lang="ru-RU"/>
        </a:p>
      </dgm:t>
    </dgm:pt>
    <dgm:pt modelId="{84C2B3FE-4B0C-458A-A955-DC383A8E92B9}">
      <dgm:prSet phldrT="[Текст]" custT="1"/>
      <dgm:spPr/>
      <dgm:t>
        <a:bodyPr/>
        <a:lstStyle/>
        <a:p>
          <a:pPr algn="l"/>
          <a:r>
            <a:rPr lang="ru-RU" sz="2000" b="1" i="1" dirty="0" smtClean="0">
              <a:solidFill>
                <a:srgbClr val="008000"/>
              </a:solidFill>
              <a:latin typeface="Times New Roman" pitchFamily="18" charset="0"/>
              <a:cs typeface="Times New Roman" pitchFamily="18" charset="0"/>
            </a:rPr>
            <a:t>Формирование инклюзивной среды </a:t>
          </a:r>
          <a:r>
            <a:rPr lang="ru-RU" sz="2000" b="1" i="1" dirty="0" err="1" smtClean="0">
              <a:solidFill>
                <a:srgbClr val="008000"/>
              </a:solidFill>
              <a:latin typeface="Times New Roman" pitchFamily="18" charset="0"/>
              <a:cs typeface="Times New Roman" pitchFamily="18" charset="0"/>
            </a:rPr>
            <a:t>медуслуг</a:t>
          </a:r>
          <a:endParaRPr lang="ru-RU" sz="2000" b="1" i="1" dirty="0" smtClean="0">
            <a:solidFill>
              <a:srgbClr val="008000"/>
            </a:solidFill>
            <a:latin typeface="Times New Roman" pitchFamily="18" charset="0"/>
            <a:cs typeface="Times New Roman" pitchFamily="18" charset="0"/>
          </a:endParaRPr>
        </a:p>
        <a:p>
          <a:pPr algn="l"/>
          <a:r>
            <a:rPr lang="ru-RU" sz="1800" b="1" i="0" dirty="0" smtClean="0">
              <a:solidFill>
                <a:schemeClr val="tx1"/>
              </a:solidFill>
              <a:latin typeface="Times New Roman" pitchFamily="18" charset="0"/>
              <a:cs typeface="Times New Roman" pitchFamily="18" charset="0"/>
            </a:rPr>
            <a:t>Диагностические центры на базе сельских ЦБ с мобильными комплексами для ранней диагностики</a:t>
          </a:r>
        </a:p>
        <a:p>
          <a:pPr algn="l"/>
          <a:r>
            <a:rPr lang="ru-RU" sz="1800" b="1" i="0" dirty="0" smtClean="0">
              <a:solidFill>
                <a:schemeClr val="tx1"/>
              </a:solidFill>
              <a:latin typeface="Times New Roman" pitchFamily="18" charset="0"/>
              <a:cs typeface="Times New Roman" pitchFamily="18" charset="0"/>
            </a:rPr>
            <a:t>Межрайонные полифункциональные центры стационарной и амбулаторной помощи.          Сосудистые отделения</a:t>
          </a:r>
          <a:r>
            <a:rPr lang="ru-RU" sz="1800" i="0" dirty="0" smtClean="0">
              <a:solidFill>
                <a:schemeClr val="tx1"/>
              </a:solidFill>
            </a:rPr>
            <a:t>  </a:t>
          </a:r>
          <a:r>
            <a:rPr lang="ru-RU" sz="1800" b="1" i="0" dirty="0" smtClean="0">
              <a:solidFill>
                <a:schemeClr val="tx1"/>
              </a:solidFill>
              <a:latin typeface="Times New Roman" pitchFamily="18" charset="0"/>
              <a:cs typeface="Times New Roman" pitchFamily="18" charset="0"/>
            </a:rPr>
            <a:t>с маршрутами своевременной доставки больных </a:t>
          </a:r>
        </a:p>
        <a:p>
          <a:pPr algn="l"/>
          <a:r>
            <a:rPr lang="ru-RU" sz="1800" b="1" i="0" dirty="0" err="1" smtClean="0">
              <a:solidFill>
                <a:schemeClr val="tx1"/>
              </a:solidFill>
              <a:latin typeface="Times New Roman" pitchFamily="18" charset="0"/>
              <a:cs typeface="Times New Roman" pitchFamily="18" charset="0"/>
            </a:rPr>
            <a:t>Телемедицина</a:t>
          </a:r>
          <a:r>
            <a:rPr lang="ru-RU" sz="1800" b="1" i="0" dirty="0" smtClean="0">
              <a:solidFill>
                <a:schemeClr val="tx1"/>
              </a:solidFill>
              <a:latin typeface="Times New Roman" pitchFamily="18" charset="0"/>
              <a:cs typeface="Times New Roman" pitchFamily="18" charset="0"/>
            </a:rPr>
            <a:t> и другие дистанционные формы обслуживания</a:t>
          </a:r>
          <a:r>
            <a:rPr lang="ru-RU" sz="2000" b="1" i="1" dirty="0" smtClean="0">
              <a:solidFill>
                <a:srgbClr val="008000"/>
              </a:solidFill>
              <a:latin typeface="Times New Roman" pitchFamily="18" charset="0"/>
              <a:cs typeface="Times New Roman" pitchFamily="18" charset="0"/>
            </a:rPr>
            <a:t> </a:t>
          </a:r>
          <a:endParaRPr lang="ru-RU" sz="2000" b="1" i="1" dirty="0">
            <a:solidFill>
              <a:srgbClr val="008000"/>
            </a:solidFill>
            <a:latin typeface="Times New Roman" pitchFamily="18" charset="0"/>
            <a:cs typeface="Times New Roman" pitchFamily="18" charset="0"/>
          </a:endParaRPr>
        </a:p>
      </dgm:t>
    </dgm:pt>
    <dgm:pt modelId="{CA26C617-01BF-4D48-A785-CAF9834C46D7}" type="parTrans" cxnId="{C0DD8013-24F2-467E-967F-E061CFB2F14A}">
      <dgm:prSet/>
      <dgm:spPr/>
      <dgm:t>
        <a:bodyPr/>
        <a:lstStyle/>
        <a:p>
          <a:endParaRPr lang="ru-RU"/>
        </a:p>
      </dgm:t>
    </dgm:pt>
    <dgm:pt modelId="{54E60E30-D974-4BE5-B982-56B31DE1D351}" type="sibTrans" cxnId="{C0DD8013-24F2-467E-967F-E061CFB2F14A}">
      <dgm:prSet/>
      <dgm:spPr/>
      <dgm:t>
        <a:bodyPr/>
        <a:lstStyle/>
        <a:p>
          <a:endParaRPr lang="ru-RU"/>
        </a:p>
      </dgm:t>
    </dgm:pt>
    <dgm:pt modelId="{0F63689E-6EC9-4C81-8E4A-094089B6B63B}" type="pres">
      <dgm:prSet presAssocID="{0EBFA2E4-0765-4070-A572-7D83260B3CF1}" presName="compositeShape" presStyleCnt="0">
        <dgm:presLayoutVars>
          <dgm:chMax val="2"/>
          <dgm:dir/>
          <dgm:resizeHandles val="exact"/>
        </dgm:presLayoutVars>
      </dgm:prSet>
      <dgm:spPr/>
      <dgm:t>
        <a:bodyPr/>
        <a:lstStyle/>
        <a:p>
          <a:endParaRPr lang="ru-RU"/>
        </a:p>
      </dgm:t>
    </dgm:pt>
    <dgm:pt modelId="{68D74C84-FC58-4B1E-9D14-17EB21B32B1C}" type="pres">
      <dgm:prSet presAssocID="{0EBFA2E4-0765-4070-A572-7D83260B3CF1}" presName="divider" presStyleLbl="fgShp" presStyleIdx="0" presStyleCnt="1" custLinFactNeighborX="0" custLinFactNeighborY="-36119"/>
      <dgm:spPr/>
    </dgm:pt>
    <dgm:pt modelId="{45D7B7F2-EA47-49E9-8E2C-789ED0949CFA}" type="pres">
      <dgm:prSet presAssocID="{B7612BAE-B3AC-4CE2-A2B6-7E2E1BBE15B5}" presName="downArrow" presStyleLbl="node1" presStyleIdx="0" presStyleCnt="2" custScaleX="73655" custScaleY="86382" custLinFactNeighborX="-39733" custLinFactNeighborY="-7584"/>
      <dgm:spPr>
        <a:solidFill>
          <a:srgbClr val="FF0000"/>
        </a:solidFill>
      </dgm:spPr>
    </dgm:pt>
    <dgm:pt modelId="{16C8C482-05B3-4DB1-9405-C7EA448DC4C5}" type="pres">
      <dgm:prSet presAssocID="{B7612BAE-B3AC-4CE2-A2B6-7E2E1BBE15B5}" presName="downArrowText" presStyleLbl="revTx" presStyleIdx="0" presStyleCnt="2" custScaleX="193750">
        <dgm:presLayoutVars>
          <dgm:bulletEnabled val="1"/>
        </dgm:presLayoutVars>
      </dgm:prSet>
      <dgm:spPr/>
      <dgm:t>
        <a:bodyPr/>
        <a:lstStyle/>
        <a:p>
          <a:endParaRPr lang="ru-RU"/>
        </a:p>
      </dgm:t>
    </dgm:pt>
    <dgm:pt modelId="{B9E5E224-ED82-4A6A-8F20-3B74AAD09AD8}" type="pres">
      <dgm:prSet presAssocID="{84C2B3FE-4B0C-458A-A955-DC383A8E92B9}" presName="upArrow" presStyleLbl="node1" presStyleIdx="1" presStyleCnt="2" custScaleX="71864" custScaleY="86382" custLinFactNeighborX="37222" custLinFactNeighborY="3574"/>
      <dgm:spPr>
        <a:solidFill>
          <a:srgbClr val="00B050"/>
        </a:solidFill>
      </dgm:spPr>
    </dgm:pt>
    <dgm:pt modelId="{172B4780-8B36-4A83-91F5-38F6D16B30A2}" type="pres">
      <dgm:prSet presAssocID="{84C2B3FE-4B0C-458A-A955-DC383A8E92B9}" presName="upArrowText" presStyleLbl="revTx" presStyleIdx="1" presStyleCnt="2" custScaleX="213913" custScaleY="120445" custLinFactNeighborX="26575" custLinFactNeighborY="-22511">
        <dgm:presLayoutVars>
          <dgm:bulletEnabled val="1"/>
        </dgm:presLayoutVars>
      </dgm:prSet>
      <dgm:spPr/>
      <dgm:t>
        <a:bodyPr/>
        <a:lstStyle/>
        <a:p>
          <a:endParaRPr lang="ru-RU"/>
        </a:p>
      </dgm:t>
    </dgm:pt>
  </dgm:ptLst>
  <dgm:cxnLst>
    <dgm:cxn modelId="{021192EA-4582-4FEA-816C-AF3355E98647}" type="presOf" srcId="{0EBFA2E4-0765-4070-A572-7D83260B3CF1}" destId="{0F63689E-6EC9-4C81-8E4A-094089B6B63B}" srcOrd="0" destOrd="0" presId="urn:microsoft.com/office/officeart/2005/8/layout/arrow3"/>
    <dgm:cxn modelId="{C0DD8013-24F2-467E-967F-E061CFB2F14A}" srcId="{0EBFA2E4-0765-4070-A572-7D83260B3CF1}" destId="{84C2B3FE-4B0C-458A-A955-DC383A8E92B9}" srcOrd="1" destOrd="0" parTransId="{CA26C617-01BF-4D48-A785-CAF9834C46D7}" sibTransId="{54E60E30-D974-4BE5-B982-56B31DE1D351}"/>
    <dgm:cxn modelId="{CD02F0E5-F703-4A9D-9676-E7D38000168D}" srcId="{0EBFA2E4-0765-4070-A572-7D83260B3CF1}" destId="{B7612BAE-B3AC-4CE2-A2B6-7E2E1BBE15B5}" srcOrd="0" destOrd="0" parTransId="{5730918A-1325-43B6-94C4-D3283FEA4659}" sibTransId="{80D41E29-6024-4429-9770-23F8911CB686}"/>
    <dgm:cxn modelId="{54D63F1B-22F5-4CA3-B0F4-460FE0714EAB}" type="presOf" srcId="{B7612BAE-B3AC-4CE2-A2B6-7E2E1BBE15B5}" destId="{16C8C482-05B3-4DB1-9405-C7EA448DC4C5}" srcOrd="0" destOrd="0" presId="urn:microsoft.com/office/officeart/2005/8/layout/arrow3"/>
    <dgm:cxn modelId="{FE9766D7-9F8F-40B1-87A7-5AC0CEF4AFDB}" type="presOf" srcId="{84C2B3FE-4B0C-458A-A955-DC383A8E92B9}" destId="{172B4780-8B36-4A83-91F5-38F6D16B30A2}" srcOrd="0" destOrd="0" presId="urn:microsoft.com/office/officeart/2005/8/layout/arrow3"/>
    <dgm:cxn modelId="{FBF5792D-EADF-4135-A714-FE3BFEF9BDD1}" type="presParOf" srcId="{0F63689E-6EC9-4C81-8E4A-094089B6B63B}" destId="{68D74C84-FC58-4B1E-9D14-17EB21B32B1C}" srcOrd="0" destOrd="0" presId="urn:microsoft.com/office/officeart/2005/8/layout/arrow3"/>
    <dgm:cxn modelId="{C0B0F27C-34A8-4E37-A880-A038A345C7A5}" type="presParOf" srcId="{0F63689E-6EC9-4C81-8E4A-094089B6B63B}" destId="{45D7B7F2-EA47-49E9-8E2C-789ED0949CFA}" srcOrd="1" destOrd="0" presId="urn:microsoft.com/office/officeart/2005/8/layout/arrow3"/>
    <dgm:cxn modelId="{EC9009EB-8550-4582-8680-E677598C4747}" type="presParOf" srcId="{0F63689E-6EC9-4C81-8E4A-094089B6B63B}" destId="{16C8C482-05B3-4DB1-9405-C7EA448DC4C5}" srcOrd="2" destOrd="0" presId="urn:microsoft.com/office/officeart/2005/8/layout/arrow3"/>
    <dgm:cxn modelId="{EDF5A0A6-AC6C-4A52-8FC0-78DE42174682}" type="presParOf" srcId="{0F63689E-6EC9-4C81-8E4A-094089B6B63B}" destId="{B9E5E224-ED82-4A6A-8F20-3B74AAD09AD8}" srcOrd="3" destOrd="0" presId="urn:microsoft.com/office/officeart/2005/8/layout/arrow3"/>
    <dgm:cxn modelId="{0D63422E-582C-42AF-98D8-772D4BD48A85}" type="presParOf" srcId="{0F63689E-6EC9-4C81-8E4A-094089B6B63B}" destId="{172B4780-8B36-4A83-91F5-38F6D16B30A2}"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ru-RU"/>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049A8375-FD89-4E71-BFF8-FE5280B95310}" type="datetimeFigureOut">
              <a:rPr lang="ru-RU"/>
              <a:pPr>
                <a:defRPr/>
              </a:pPr>
              <a:t>17.09.2013</a:t>
            </a:fld>
            <a:endParaRPr lang="ru-RU"/>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ru-RU"/>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0737CBAA-0E03-4434-98F1-14587FDCA51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Immanuel Kant described space and time as elements of a systematic framework which humans use to structure their experience</a:t>
            </a:r>
            <a:r>
              <a:rPr lang="ru-RU" dirty="0" smtClean="0"/>
              <a:t>. </a:t>
            </a:r>
            <a:r>
              <a:rPr lang="en-US" dirty="0" smtClean="0"/>
              <a:t>In his work, Kant rejected the view that space must be either a substance or relation. Instead he came to the conclusion that space and time are not discovered by humans to be objective features of the world, but are part of an unavoidable systematic framework for organizing our experiences.</a:t>
            </a:r>
            <a:endParaRPr lang="ru-RU" dirty="0"/>
          </a:p>
        </p:txBody>
      </p:sp>
      <p:sp>
        <p:nvSpPr>
          <p:cNvPr id="4" name="Номер слайда 3"/>
          <p:cNvSpPr>
            <a:spLocks noGrp="1"/>
          </p:cNvSpPr>
          <p:nvPr>
            <p:ph type="sldNum" sz="quarter" idx="10"/>
          </p:nvPr>
        </p:nvSpPr>
        <p:spPr/>
        <p:txBody>
          <a:bodyPr/>
          <a:lstStyle/>
          <a:p>
            <a:pPr>
              <a:defRPr/>
            </a:pPr>
            <a:fld id="{0737CBAA-0E03-4434-98F1-14587FDCA51A}" type="slidenum">
              <a:rPr lang="ru-RU" smtClean="0"/>
              <a:pPr>
                <a:defRPr/>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737CBAA-0E03-4434-98F1-14587FDCA51A}" type="slidenum">
              <a:rPr lang="ru-RU" smtClean="0"/>
              <a:pPr>
                <a:defRPr/>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гии</a:t>
            </a:r>
            <a:endParaRPr lang="ru-RU" dirty="0"/>
          </a:p>
        </p:txBody>
      </p:sp>
      <p:sp>
        <p:nvSpPr>
          <p:cNvPr id="4" name="Номер слайда 3"/>
          <p:cNvSpPr>
            <a:spLocks noGrp="1"/>
          </p:cNvSpPr>
          <p:nvPr>
            <p:ph type="sldNum" sz="quarter" idx="10"/>
          </p:nvPr>
        </p:nvSpPr>
        <p:spPr/>
        <p:txBody>
          <a:bodyPr/>
          <a:lstStyle/>
          <a:p>
            <a:pPr>
              <a:defRPr/>
            </a:pPr>
            <a:fld id="{0737CBAA-0E03-4434-98F1-14587FDCA51A}" type="slidenum">
              <a:rPr lang="ru-RU" smtClean="0"/>
              <a:pPr>
                <a:defRPr/>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latin typeface="Arial"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latin typeface="Arial" pitchFamily="34" charset="0"/>
            </a:endParaRPr>
          </a:p>
        </p:txBody>
      </p:sp>
      <p:sp>
        <p:nvSpPr>
          <p:cNvPr id="92162"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921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fld id="{BE887AE6-66A9-4094-801A-11CE9B028026}" type="datetimeFigureOut">
              <a:rPr lang="ru-RU"/>
              <a:pPr>
                <a:defRPr/>
              </a:pPr>
              <a:t>17.09.2013</a:t>
            </a:fld>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3B12DE62-C713-4B9B-93F9-F80BCCFC1499}"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43B27DA-A1F8-47FC-952D-4BDC7D554484}" type="datetimeFigureOut">
              <a:rPr lang="ru-RU"/>
              <a:pPr>
                <a:defRPr/>
              </a:pPr>
              <a:t>17.09.2013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ACF43B-7D66-4FC1-9EAF-6589AFE1FF9E}"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0F79B31-9F68-4607-BE95-60F0E61BC5E0}" type="datetimeFigureOut">
              <a:rPr lang="ru-RU"/>
              <a:pPr>
                <a:defRPr/>
              </a:pPr>
              <a:t>17.09.2013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7D86D4-0F45-43FA-BB52-FC2A747E1759}"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95631724-0700-4CF5-9E74-1E88CA1058A0}" type="datetimeFigureOut">
              <a:rPr lang="ru-RU"/>
              <a:pPr>
                <a:defRPr/>
              </a:pPr>
              <a:t>17.09.2013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EE01B2-E026-4F38-841D-9632CFF1D8D9}"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1C731BC-B6A1-4757-8E0C-4CB3584DE707}" type="datetimeFigureOut">
              <a:rPr lang="ru-RU"/>
              <a:pPr>
                <a:defRPr/>
              </a:pPr>
              <a:t>17.09.2013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608D33-763B-441D-8BB3-F6172ED25B63}"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EFB49CC-E0F5-4E78-93C8-1C163A6F58F3}" type="datetimeFigureOut">
              <a:rPr lang="ru-RU"/>
              <a:pPr>
                <a:defRPr/>
              </a:pPr>
              <a:t>17.09.2013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644315-E2DA-41F1-82A6-76AF214AAEAD}"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A55974E8-9159-4190-9D8D-724AC3021524}" type="datetimeFigureOut">
              <a:rPr lang="ru-RU"/>
              <a:pPr>
                <a:defRPr/>
              </a:pPr>
              <a:t>17.09.2013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328E52-E1D2-4034-AE42-2618B56350BC}"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E3B6309B-00A0-4FD4-8002-8CE6DF5E29DE}" type="datetimeFigureOut">
              <a:rPr lang="ru-RU"/>
              <a:pPr>
                <a:defRPr/>
              </a:pPr>
              <a:t>17.09.2013</a:t>
            </a:fld>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2F2B0BF0-462A-472A-938C-3B3DB5662B7C}"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8CA37F8-4C2E-41E7-99E1-55937315251B}" type="datetimeFigureOut">
              <a:rPr lang="ru-RU"/>
              <a:pPr>
                <a:defRPr/>
              </a:pPr>
              <a:t>17.09.2013</a:t>
            </a:fld>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46929A7D-8BB1-4A50-BC29-7170264A1434}"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8DA183A-BE94-459E-A296-9B3E81AC97C6}" type="datetimeFigureOut">
              <a:rPr lang="ru-RU"/>
              <a:pPr>
                <a:defRPr/>
              </a:pPr>
              <a:t>17.09.2013</a:t>
            </a:fld>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07F85B-AC7F-413E-B30E-844B5C01F87D}"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91FAE04-5FDD-4B95-A233-40A165B99546}" type="datetimeFigureOut">
              <a:rPr lang="ru-RU"/>
              <a:pPr>
                <a:defRPr/>
              </a:pPr>
              <a:t>17.09.2013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BD1576-65F0-4218-BE1C-F2872432391C}"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D22F9EA-3C40-4C92-BF24-A731B22F4F00}" type="datetimeFigureOut">
              <a:rPr lang="ru-RU"/>
              <a:pPr>
                <a:defRPr/>
              </a:pPr>
              <a:t>17.09.2013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FD6CF0-A0E6-40B7-A4FF-7BB03BC56FD7}"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20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9114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1EE4B1CF-E872-4C6A-92E4-07F5EBD209ED}" type="datetimeFigureOut">
              <a:rPr lang="ru-RU"/>
              <a:pPr>
                <a:defRPr/>
              </a:pPr>
              <a:t>17.09.2013</a:t>
            </a:fld>
            <a:endParaRPr lang="ru-RU" alt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9114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D57D7701-337A-4CA4-B9F4-888596EE3478}" type="slidenum">
              <a:rPr lang="ru-RU" altLang="en-US"/>
              <a:pPr>
                <a:defRPr/>
              </a:pPr>
              <a:t>‹#›</a:t>
            </a:fld>
            <a:endParaRPr lang="ru-RU" altLang="en-US"/>
          </a:p>
        </p:txBody>
      </p:sp>
      <p:sp>
        <p:nvSpPr>
          <p:cNvPr id="9114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latin typeface="Arial" pitchFamily="34" charset="0"/>
            </a:endParaRPr>
          </a:p>
        </p:txBody>
      </p:sp>
      <p:sp>
        <p:nvSpPr>
          <p:cNvPr id="911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latin typeface="Arial" pitchFamily="34" charset="0"/>
            </a:endParaRPr>
          </a:p>
        </p:txBody>
      </p:sp>
    </p:spTree>
  </p:cSld>
  <p:clrMap bg1="lt1" tx1="dk1" bg2="lt2" tx2="dk2" accent1="accent1" accent2="accent2" accent3="accent3" accent4="accent4" accent5="accent5" accent6="accent6" hlink="hlink" folHlink="folHlink"/>
  <p:sldLayoutIdLst>
    <p:sldLayoutId id="2147483933"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rida.no/graphicslib/detail/definitions-of-the-arctic_12b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785786" y="2143116"/>
            <a:ext cx="7459687" cy="1714512"/>
          </a:xfrm>
          <a:prstGeom prst="rect">
            <a:avLst/>
          </a:prstGeom>
          <a:solidFill>
            <a:schemeClr val="accent5">
              <a:lumMod val="40000"/>
              <a:lumOff val="60000"/>
            </a:schemeClr>
          </a:solidFill>
          <a:ln w="9525">
            <a:solidFill>
              <a:schemeClr val="tx1"/>
            </a:solidFill>
            <a:miter lim="800000"/>
            <a:headEnd/>
            <a:tailEnd/>
          </a:ln>
        </p:spPr>
        <p:txBody>
          <a:bodyPr/>
          <a:lstStyle/>
          <a:p>
            <a:pPr indent="450215" algn="ctr">
              <a:spcBef>
                <a:spcPts val="600"/>
              </a:spcBef>
              <a:spcAft>
                <a:spcPts val="0"/>
              </a:spcAft>
            </a:pPr>
            <a:r>
              <a:rPr lang="ru-RU" sz="3600" b="1" dirty="0" smtClean="0">
                <a:solidFill>
                  <a:srgbClr val="C00000"/>
                </a:solidFill>
                <a:latin typeface="Times New Roman"/>
                <a:ea typeface="Calibri"/>
              </a:rPr>
              <a:t>Сервис-пространство </a:t>
            </a:r>
            <a:r>
              <a:rPr lang="ru-RU" sz="3600" b="1" dirty="0" err="1" smtClean="0">
                <a:solidFill>
                  <a:srgbClr val="C00000"/>
                </a:solidFill>
                <a:latin typeface="Times New Roman"/>
                <a:ea typeface="Calibri"/>
              </a:rPr>
              <a:t>приарктических</a:t>
            </a:r>
            <a:r>
              <a:rPr lang="ru-RU" sz="3600" b="1" dirty="0" smtClean="0">
                <a:solidFill>
                  <a:srgbClr val="C00000"/>
                </a:solidFill>
                <a:latin typeface="Times New Roman"/>
                <a:ea typeface="Calibri"/>
              </a:rPr>
              <a:t> территорий Республики Коми</a:t>
            </a:r>
            <a:endParaRPr lang="ru-RU" sz="3600" b="1" dirty="0">
              <a:solidFill>
                <a:srgbClr val="C00000"/>
              </a:solidFill>
              <a:latin typeface="Times New Roman" pitchFamily="18" charset="0"/>
              <a:cs typeface="Times New Roman" pitchFamily="18" charset="0"/>
            </a:endParaRPr>
          </a:p>
        </p:txBody>
      </p:sp>
      <p:sp>
        <p:nvSpPr>
          <p:cNvPr id="6148" name="Rectangle 4"/>
          <p:cNvSpPr>
            <a:spLocks noChangeArrowheads="1"/>
          </p:cNvSpPr>
          <p:nvPr/>
        </p:nvSpPr>
        <p:spPr bwMode="auto">
          <a:xfrm>
            <a:off x="0" y="214313"/>
            <a:ext cx="8478838" cy="1125537"/>
          </a:xfrm>
          <a:prstGeom prst="rect">
            <a:avLst/>
          </a:prstGeom>
          <a:noFill/>
          <a:ln w="9525">
            <a:noFill/>
            <a:miter lim="800000"/>
            <a:headEnd/>
            <a:tailEnd/>
          </a:ln>
        </p:spPr>
        <p:txBody>
          <a:bodyPr/>
          <a:lstStyle/>
          <a:p>
            <a:pPr algn="ctr"/>
            <a:r>
              <a:rPr lang="ru-RU" sz="2000" b="1" dirty="0">
                <a:latin typeface="Times New Roman" pitchFamily="18" charset="0"/>
                <a:cs typeface="Times New Roman" pitchFamily="18" charset="0"/>
              </a:rPr>
              <a:t>Уральское отделение РАН      </a:t>
            </a:r>
          </a:p>
          <a:p>
            <a:pPr algn="ctr"/>
            <a:r>
              <a:rPr lang="ru-RU" sz="2000" b="1" dirty="0">
                <a:latin typeface="Times New Roman" pitchFamily="18" charset="0"/>
                <a:cs typeface="Times New Roman" pitchFamily="18" charset="0"/>
              </a:rPr>
              <a:t>Коми научный центр</a:t>
            </a:r>
          </a:p>
          <a:p>
            <a:pPr algn="ctr"/>
            <a:r>
              <a:rPr lang="ru-RU" sz="1900" b="1" dirty="0">
                <a:latin typeface="Times New Roman" pitchFamily="18" charset="0"/>
                <a:cs typeface="Times New Roman" pitchFamily="18" charset="0"/>
              </a:rPr>
              <a:t>Институт социально-экономических и энергетических проблем Севера</a:t>
            </a:r>
          </a:p>
        </p:txBody>
      </p:sp>
      <p:sp>
        <p:nvSpPr>
          <p:cNvPr id="6149" name="Rectangle 5"/>
          <p:cNvSpPr>
            <a:spLocks noChangeArrowheads="1"/>
          </p:cNvSpPr>
          <p:nvPr/>
        </p:nvSpPr>
        <p:spPr bwMode="auto">
          <a:xfrm>
            <a:off x="2143108" y="6092825"/>
            <a:ext cx="4837130" cy="457200"/>
          </a:xfrm>
          <a:prstGeom prst="rect">
            <a:avLst/>
          </a:prstGeom>
          <a:noFill/>
          <a:ln w="9525">
            <a:noFill/>
            <a:miter lim="800000"/>
            <a:headEnd/>
            <a:tailEnd/>
          </a:ln>
        </p:spPr>
        <p:txBody>
          <a:bodyPr/>
          <a:lstStyle/>
          <a:p>
            <a:pPr algn="ctr"/>
            <a:r>
              <a:rPr lang="ru-RU" dirty="0" smtClean="0">
                <a:latin typeface="Times New Roman" pitchFamily="18" charset="0"/>
                <a:cs typeface="Times New Roman" pitchFamily="18" charset="0"/>
              </a:rPr>
              <a:t>Архангельск   20 сентября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2013 </a:t>
            </a:r>
            <a:r>
              <a:rPr lang="ru-RU" dirty="0">
                <a:latin typeface="Times New Roman" pitchFamily="18" charset="0"/>
                <a:cs typeface="Times New Roman" pitchFamily="18" charset="0"/>
              </a:rPr>
              <a:t>г. </a:t>
            </a:r>
          </a:p>
        </p:txBody>
      </p:sp>
      <p:pic>
        <p:nvPicPr>
          <p:cNvPr id="6150" name="Picture 6" descr="Logo"/>
          <p:cNvPicPr>
            <a:picLocks noChangeAspect="1" noChangeArrowheads="1"/>
          </p:cNvPicPr>
          <p:nvPr/>
        </p:nvPicPr>
        <p:blipFill>
          <a:blip r:embed="rId2" cstate="print"/>
          <a:srcRect/>
          <a:stretch>
            <a:fillRect/>
          </a:stretch>
        </p:blipFill>
        <p:spPr bwMode="auto">
          <a:xfrm>
            <a:off x="8167688" y="0"/>
            <a:ext cx="976312" cy="1087438"/>
          </a:xfrm>
          <a:prstGeom prst="rect">
            <a:avLst/>
          </a:prstGeom>
          <a:noFill/>
          <a:ln w="9525">
            <a:solidFill>
              <a:schemeClr val="tx1"/>
            </a:solidFill>
            <a:miter lim="800000"/>
            <a:headEnd/>
            <a:tailEnd/>
          </a:ln>
        </p:spPr>
      </p:pic>
      <p:sp>
        <p:nvSpPr>
          <p:cNvPr id="6151" name="Rectangle 9"/>
          <p:cNvSpPr>
            <a:spLocks noChangeArrowheads="1"/>
          </p:cNvSpPr>
          <p:nvPr/>
        </p:nvSpPr>
        <p:spPr bwMode="auto">
          <a:xfrm>
            <a:off x="2714612" y="4071942"/>
            <a:ext cx="3888821" cy="1200329"/>
          </a:xfrm>
          <a:prstGeom prst="rect">
            <a:avLst/>
          </a:prstGeom>
          <a:noFill/>
          <a:ln w="9525">
            <a:noFill/>
            <a:miter lim="800000"/>
            <a:headEnd/>
            <a:tailEnd/>
          </a:ln>
        </p:spPr>
        <p:txBody>
          <a:bodyPr wrap="none">
            <a:spAutoFit/>
          </a:bodyPr>
          <a:lstStyle/>
          <a:p>
            <a:pPr algn="ctr"/>
            <a:r>
              <a:rPr lang="ru-RU" sz="2000" b="1" dirty="0" smtClean="0">
                <a:latin typeface="Times New Roman" pitchFamily="18" charset="0"/>
              </a:rPr>
              <a:t>Дмитриева </a:t>
            </a:r>
            <a:r>
              <a:rPr lang="ru-RU" sz="2000" b="1" dirty="0">
                <a:latin typeface="Times New Roman" pitchFamily="18" charset="0"/>
              </a:rPr>
              <a:t>Тамара </a:t>
            </a:r>
            <a:r>
              <a:rPr lang="ru-RU" sz="2000" b="1" dirty="0" smtClean="0">
                <a:latin typeface="Times New Roman" pitchFamily="18" charset="0"/>
              </a:rPr>
              <a:t>Евгеньевна</a:t>
            </a:r>
          </a:p>
          <a:p>
            <a:pPr algn="ctr"/>
            <a:endParaRPr lang="ru-RU" sz="2000" dirty="0" smtClean="0">
              <a:latin typeface="Times New Roman" pitchFamily="18" charset="0"/>
            </a:endParaRPr>
          </a:p>
          <a:p>
            <a:pPr marL="342900" indent="-342900" algn="ctr">
              <a:buAutoNum type="arabicParenBoth" startAt="8212"/>
            </a:pPr>
            <a:r>
              <a:rPr lang="en-US" sz="1600"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cs typeface="Times New Roman" pitchFamily="18" charset="0"/>
              </a:rPr>
              <a:t>  </a:t>
            </a:r>
            <a:r>
              <a:rPr lang="ru-RU" sz="1600"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cs typeface="Times New Roman" pitchFamily="18" charset="0"/>
              </a:rPr>
              <a:t>44 06 64 </a:t>
            </a:r>
            <a:endParaRPr lang="en-US" sz="1600"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cs typeface="Times New Roman" pitchFamily="18" charset="0"/>
            </a:endParaRPr>
          </a:p>
          <a:p>
            <a:pPr marL="342900" indent="-342900" algn="ctr"/>
            <a:r>
              <a:rPr lang="en-US" sz="1600"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cs typeface="Times New Roman" pitchFamily="18" charset="0"/>
              </a:rPr>
              <a:t>dmitrieva@iespn.komisc.ru</a:t>
            </a:r>
            <a:endParaRPr lang="ru-RU" sz="2000" b="1"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286256"/>
            <a:ext cx="9144000" cy="2923877"/>
          </a:xfrm>
          <a:prstGeom prst="rect">
            <a:avLst/>
          </a:prstGeom>
          <a:noFill/>
          <a:ln w="9525">
            <a:noFill/>
            <a:miter lim="800000"/>
            <a:headEnd/>
            <a:tailEnd/>
          </a:ln>
        </p:spPr>
        <p:txBody>
          <a:bodyPr wrap="square">
            <a:spAutoFit/>
          </a:bodyPr>
          <a:lstStyle/>
          <a:p>
            <a:r>
              <a:rPr lang="ru-RU" sz="1600" b="1" i="1" dirty="0" smtClean="0">
                <a:latin typeface="Times New Roman" pitchFamily="18" charset="0"/>
                <a:cs typeface="Times New Roman" pitchFamily="18" charset="0"/>
              </a:rPr>
              <a:t>Территориально-видовая структура </a:t>
            </a:r>
            <a:r>
              <a:rPr lang="ru-RU" sz="1600" b="1" i="1" dirty="0" err="1" smtClean="0">
                <a:latin typeface="Times New Roman" pitchFamily="18" charset="0"/>
                <a:cs typeface="Times New Roman" pitchFamily="18" charset="0"/>
              </a:rPr>
              <a:t>сервис-пространства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азональна</a:t>
            </a:r>
            <a:r>
              <a:rPr lang="ru-RU" sz="1600" b="1" i="1" dirty="0" smtClean="0">
                <a:latin typeface="Times New Roman" pitchFamily="18" charset="0"/>
                <a:cs typeface="Times New Roman" pitchFamily="18" charset="0"/>
              </a:rPr>
              <a:t>: </a:t>
            </a:r>
          </a:p>
          <a:p>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 </a:t>
            </a:r>
            <a:r>
              <a:rPr lang="ru-RU" sz="1700" dirty="0" smtClean="0">
                <a:latin typeface="Times New Roman" pitchFamily="18" charset="0"/>
                <a:cs typeface="Times New Roman" pitchFamily="18" charset="0"/>
              </a:rPr>
              <a:t>в обоих </a:t>
            </a:r>
            <a:r>
              <a:rPr lang="ru-RU" sz="1700" dirty="0" err="1" smtClean="0">
                <a:latin typeface="Times New Roman" pitchFamily="18" charset="0"/>
                <a:cs typeface="Times New Roman" pitchFamily="18" charset="0"/>
              </a:rPr>
              <a:t>субрегионах</a:t>
            </a:r>
            <a:r>
              <a:rPr lang="ru-RU" sz="1700" dirty="0" smtClean="0">
                <a:latin typeface="Times New Roman" pitchFamily="18" charset="0"/>
                <a:cs typeface="Times New Roman" pitchFamily="18" charset="0"/>
              </a:rPr>
              <a:t> высокая концентрация и разнообразие услуг в центрах (городских), </a:t>
            </a:r>
          </a:p>
          <a:p>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рост территориальной плотности «мест с услугами» в сельских районах зеркально снижению сервисной мощности административных центров,  </a:t>
            </a:r>
          </a:p>
          <a:p>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примерно </a:t>
            </a:r>
            <a:r>
              <a:rPr lang="ru-RU" sz="1700" dirty="0" smtClean="0">
                <a:latin typeface="Times New Roman" pitchFamily="18" charset="0"/>
                <a:cs typeface="Times New Roman" pitchFamily="18" charset="0"/>
              </a:rPr>
              <a:t>равный, средний уровень разнообразия услуг во всех муниципалитетах. </a:t>
            </a:r>
          </a:p>
          <a:p>
            <a:r>
              <a:rPr lang="ru-RU" sz="1600" b="1" i="1" dirty="0" smtClean="0">
                <a:latin typeface="Times New Roman" pitchFamily="18" charset="0"/>
                <a:cs typeface="Times New Roman" pitchFamily="18" charset="0"/>
              </a:rPr>
              <a:t>Типы </a:t>
            </a:r>
            <a:r>
              <a:rPr lang="ru-RU" sz="1600" b="1" i="1" dirty="0" err="1" smtClean="0">
                <a:latin typeface="Times New Roman" pitchFamily="18" charset="0"/>
                <a:cs typeface="Times New Roman" pitchFamily="18" charset="0"/>
              </a:rPr>
              <a:t>сервис-пространства</a:t>
            </a:r>
            <a:r>
              <a:rPr lang="ru-RU" sz="1600" b="1" i="1" dirty="0" smtClean="0">
                <a:latin typeface="Times New Roman" pitchFamily="18" charset="0"/>
                <a:cs typeface="Times New Roman" pitchFamily="18" charset="0"/>
              </a:rPr>
              <a:t> определяет принадлежность к городской или сельской местности:</a:t>
            </a:r>
            <a:r>
              <a:rPr lang="ru-RU" sz="1600" dirty="0" smtClean="0">
                <a:latin typeface="Times New Roman" pitchFamily="18" charset="0"/>
                <a:cs typeface="Times New Roman" pitchFamily="18" charset="0"/>
              </a:rPr>
              <a:t>  </a:t>
            </a:r>
          </a:p>
          <a:p>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для </a:t>
            </a:r>
            <a:r>
              <a:rPr lang="ru-RU" sz="1700" dirty="0" smtClean="0">
                <a:latin typeface="Times New Roman" pitchFamily="18" charset="0"/>
                <a:cs typeface="Times New Roman" pitchFamily="18" charset="0"/>
              </a:rPr>
              <a:t>городского </a:t>
            </a:r>
            <a:r>
              <a:rPr lang="ru-RU" sz="1700" dirty="0" err="1" smtClean="0">
                <a:latin typeface="Times New Roman" pitchFamily="18" charset="0"/>
                <a:cs typeface="Times New Roman" pitchFamily="18" charset="0"/>
              </a:rPr>
              <a:t>сервис-пространства</a:t>
            </a:r>
            <a:r>
              <a:rPr lang="ru-RU" sz="1700" dirty="0" smtClean="0">
                <a:latin typeface="Times New Roman" pitchFamily="18" charset="0"/>
                <a:cs typeface="Times New Roman" pitchFamily="18" charset="0"/>
              </a:rPr>
              <a:t> характерна низкая территориальная плотность мест с услугами при доминировании полифункциональных сервисных центров, </a:t>
            </a:r>
          </a:p>
          <a:p>
            <a:r>
              <a:rPr lang="ru-RU"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сельское </a:t>
            </a:r>
            <a:r>
              <a:rPr lang="ru-RU" sz="1700" dirty="0" smtClean="0">
                <a:latin typeface="Times New Roman" pitchFamily="18" charset="0"/>
                <a:cs typeface="Times New Roman" pitchFamily="18" charset="0"/>
              </a:rPr>
              <a:t>– отличают выравненность размещения мест с услугами и более узкий  спектр </a:t>
            </a:r>
            <a:r>
              <a:rPr lang="ru-RU" sz="1700" dirty="0" smtClean="0">
                <a:latin typeface="Times New Roman" pitchFamily="18" charset="0"/>
                <a:cs typeface="Times New Roman" pitchFamily="18" charset="0"/>
              </a:rPr>
              <a:t>услуг.</a:t>
            </a:r>
            <a:endParaRPr lang="ru-RU" sz="1700" dirty="0" smtClean="0">
              <a:latin typeface="Times New Roman" pitchFamily="18" charset="0"/>
              <a:cs typeface="Times New Roman" pitchFamily="18" charset="0"/>
            </a:endParaRPr>
          </a:p>
          <a:p>
            <a:endParaRPr lang="ru-RU" sz="1600" b="1" dirty="0">
              <a:latin typeface="Times New Roman" pitchFamily="18" charset="0"/>
              <a:cs typeface="Times New Roman" pitchFamily="18" charset="0"/>
            </a:endParaRPr>
          </a:p>
        </p:txBody>
      </p:sp>
      <p:sp>
        <p:nvSpPr>
          <p:cNvPr id="6" name="Rectangle 2"/>
          <p:cNvSpPr>
            <a:spLocks noChangeArrowheads="1"/>
          </p:cNvSpPr>
          <p:nvPr/>
        </p:nvSpPr>
        <p:spPr bwMode="auto">
          <a:xfrm>
            <a:off x="0" y="0"/>
            <a:ext cx="9144000" cy="523220"/>
          </a:xfrm>
          <a:prstGeom prst="rect">
            <a:avLst/>
          </a:prstGeom>
          <a:solidFill>
            <a:schemeClr val="bg1"/>
          </a:solidFill>
          <a:ln w="9525">
            <a:noFill/>
            <a:miter lim="800000"/>
            <a:headEnd/>
            <a:tailEnd/>
          </a:ln>
        </p:spPr>
        <p:txBody>
          <a:bodyPr wrap="square">
            <a:spAutoFit/>
          </a:bodyPr>
          <a:lstStyle/>
          <a:p>
            <a:r>
              <a:rPr lang="ru-RU" sz="2800" b="1" dirty="0" smtClean="0">
                <a:solidFill>
                  <a:srgbClr val="C00000"/>
                </a:solidFill>
                <a:latin typeface="Times New Roman" pitchFamily="18" charset="0"/>
                <a:cs typeface="Times New Roman" pitchFamily="18" charset="0"/>
              </a:rPr>
              <a:t>Особенности </a:t>
            </a:r>
            <a:r>
              <a:rPr lang="ru-RU" sz="2800" b="1" dirty="0" err="1" smtClean="0">
                <a:solidFill>
                  <a:srgbClr val="C00000"/>
                </a:solidFill>
                <a:latin typeface="Times New Roman" pitchFamily="18" charset="0"/>
                <a:cs typeface="Times New Roman" pitchFamily="18" charset="0"/>
              </a:rPr>
              <a:t>сервис-пространства</a:t>
            </a:r>
            <a:r>
              <a:rPr lang="ru-RU" sz="2800" b="1" dirty="0" smtClean="0">
                <a:solidFill>
                  <a:srgbClr val="C00000"/>
                </a:solidFill>
                <a:latin typeface="Times New Roman" pitchFamily="18" charset="0"/>
                <a:cs typeface="Times New Roman" pitchFamily="18" charset="0"/>
              </a:rPr>
              <a:t> северного региона</a:t>
            </a:r>
            <a:endParaRPr lang="ru-RU" sz="2800" b="1" dirty="0">
              <a:solidFill>
                <a:srgbClr val="C00000"/>
              </a:solidFill>
              <a:latin typeface="Times New Roman" pitchFamily="18" charset="0"/>
              <a:cs typeface="Times New Roman" pitchFamily="18" charset="0"/>
            </a:endParaRPr>
          </a:p>
        </p:txBody>
      </p:sp>
      <p:graphicFrame>
        <p:nvGraphicFramePr>
          <p:cNvPr id="9" name="Диаграмма 8"/>
          <p:cNvGraphicFramePr>
            <a:graphicFrameLocks/>
          </p:cNvGraphicFramePr>
          <p:nvPr/>
        </p:nvGraphicFramePr>
        <p:xfrm>
          <a:off x="857224" y="500042"/>
          <a:ext cx="6715171" cy="38576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Доклады\2013\Соловецкий форум\amap_8mln.jpg"/>
          <p:cNvPicPr>
            <a:picLocks noChangeAspect="1" noChangeArrowheads="1"/>
          </p:cNvPicPr>
          <p:nvPr/>
        </p:nvPicPr>
        <p:blipFill>
          <a:blip r:embed="rId2" cstate="print"/>
          <a:srcRect l="2852" t="1327" r="3041" b="1770"/>
          <a:stretch>
            <a:fillRect/>
          </a:stretch>
        </p:blipFill>
        <p:spPr bwMode="auto">
          <a:xfrm>
            <a:off x="2923076" y="0"/>
            <a:ext cx="6220924" cy="6880719"/>
          </a:xfrm>
          <a:prstGeom prst="rect">
            <a:avLst/>
          </a:prstGeom>
          <a:noFill/>
        </p:spPr>
      </p:pic>
      <p:graphicFrame>
        <p:nvGraphicFramePr>
          <p:cNvPr id="4" name="Таблица 3"/>
          <p:cNvGraphicFramePr>
            <a:graphicFrameLocks noGrp="1"/>
          </p:cNvGraphicFramePr>
          <p:nvPr/>
        </p:nvGraphicFramePr>
        <p:xfrm>
          <a:off x="0" y="0"/>
          <a:ext cx="4143402" cy="3200400"/>
        </p:xfrm>
        <a:graphic>
          <a:graphicData uri="http://schemas.openxmlformats.org/drawingml/2006/table">
            <a:tbl>
              <a:tblPr firstRow="1" bandRow="1">
                <a:tableStyleId>{5C22544A-7EE6-4342-B048-85BDC9FD1C3A}</a:tableStyleId>
              </a:tblPr>
              <a:tblGrid>
                <a:gridCol w="849632"/>
                <a:gridCol w="97330"/>
                <a:gridCol w="763654"/>
                <a:gridCol w="588206"/>
                <a:gridCol w="844418"/>
                <a:gridCol w="1000162"/>
              </a:tblGrid>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Calibri"/>
                          <a:cs typeface="Times New Roman" pitchFamily="18" charset="0"/>
                        </a:rPr>
                        <a:t>Тип </a:t>
                      </a:r>
                      <a:r>
                        <a:rPr lang="ru-RU" sz="1400" b="1" dirty="0" err="1" smtClean="0">
                          <a:latin typeface="Times New Roman" pitchFamily="18" charset="0"/>
                          <a:ea typeface="Calibri"/>
                          <a:cs typeface="Times New Roman" pitchFamily="18" charset="0"/>
                        </a:rPr>
                        <a:t>сервис-прост-ранства</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indent="0" algn="ctr">
                        <a:spcBef>
                          <a:spcPts val="0"/>
                        </a:spcBef>
                        <a:spcAft>
                          <a:spcPts val="0"/>
                        </a:spcAft>
                      </a:pPr>
                      <a:r>
                        <a:rPr lang="ru-RU" sz="1400" b="1" dirty="0">
                          <a:latin typeface="Times New Roman" pitchFamily="18" charset="0"/>
                          <a:ea typeface="Calibri"/>
                          <a:cs typeface="Times New Roman" pitchFamily="18" charset="0"/>
                        </a:rPr>
                        <a:t>Услуги в райцентре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indent="0" algn="ctr">
                        <a:spcBef>
                          <a:spcPts val="0"/>
                        </a:spcBef>
                        <a:spcAft>
                          <a:spcPts val="0"/>
                        </a:spcAft>
                      </a:pPr>
                      <a:endParaRPr lang="ru-RU" sz="1400" b="1" dirty="0">
                        <a:latin typeface="Times New Roman" pitchFamily="18" charset="0"/>
                        <a:ea typeface="Calibri"/>
                        <a:cs typeface="Times New Roman" pitchFamily="18" charset="0"/>
                      </a:endParaRPr>
                    </a:p>
                  </a:txBody>
                  <a:tcPr marL="68580" marR="68580" marT="0" marB="0" anchor="ctr"/>
                </a:tc>
                <a:tc hMerge="1">
                  <a:txBody>
                    <a:bodyPr/>
                    <a:lstStyle/>
                    <a:p>
                      <a:endParaRPr lang="ru-RU"/>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Индексы Шеннона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370840">
                <a:tc vMerge="1">
                  <a:txBody>
                    <a:bodyPr/>
                    <a:lstStyle/>
                    <a:p>
                      <a:endParaRPr lang="ru-RU" dirty="0"/>
                    </a:p>
                  </a:txBody>
                  <a:tcPr/>
                </a:tc>
                <a:tc gridSpan="2">
                  <a:txBody>
                    <a:bodyPr/>
                    <a:lstStyle/>
                    <a:p>
                      <a:pPr indent="0" algn="ctr">
                        <a:spcBef>
                          <a:spcPts val="0"/>
                        </a:spcBef>
                        <a:spcAft>
                          <a:spcPts val="0"/>
                        </a:spcAft>
                      </a:pPr>
                      <a:r>
                        <a:rPr lang="ru-RU" sz="1200" b="1" dirty="0">
                          <a:latin typeface="Times New Roman" pitchFamily="18" charset="0"/>
                          <a:ea typeface="Calibri"/>
                          <a:cs typeface="Times New Roman" pitchFamily="18" charset="0"/>
                        </a:rPr>
                        <a:t>доля </a:t>
                      </a:r>
                      <a:r>
                        <a:rPr lang="ru-RU" sz="1200" b="1" dirty="0" err="1" smtClean="0">
                          <a:latin typeface="Times New Roman" pitchFamily="18" charset="0"/>
                          <a:ea typeface="Calibri"/>
                          <a:cs typeface="Times New Roman" pitchFamily="18" charset="0"/>
                        </a:rPr>
                        <a:t>организа-ций</a:t>
                      </a:r>
                      <a:r>
                        <a:rPr lang="ru-RU" sz="1200" b="1" dirty="0" smtClean="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indent="0" algn="ctr">
                        <a:spcBef>
                          <a:spcPts val="0"/>
                        </a:spcBef>
                        <a:spcAft>
                          <a:spcPts val="0"/>
                        </a:spcAft>
                      </a:pPr>
                      <a:endParaRPr lang="ru-RU" sz="1200" b="1" dirty="0">
                        <a:latin typeface="Times New Roman" pitchFamily="18" charset="0"/>
                        <a:ea typeface="Calibri"/>
                        <a:cs typeface="Times New Roman" pitchFamily="18" charset="0"/>
                      </a:endParaRPr>
                    </a:p>
                  </a:txBody>
                  <a:tcPr marL="68580" marR="68580" marT="0" marB="0"/>
                </a:tc>
                <a:tc>
                  <a:txBody>
                    <a:bodyPr/>
                    <a:lstStyle/>
                    <a:p>
                      <a:pPr indent="0" algn="ctr">
                        <a:spcBef>
                          <a:spcPts val="0"/>
                        </a:spcBef>
                        <a:spcAft>
                          <a:spcPts val="0"/>
                        </a:spcAft>
                      </a:pPr>
                      <a:r>
                        <a:rPr lang="ru-RU" sz="1200" b="1" dirty="0">
                          <a:latin typeface="Times New Roman" pitchFamily="18" charset="0"/>
                          <a:ea typeface="Calibri"/>
                          <a:cs typeface="Times New Roman" pitchFamily="18" charset="0"/>
                        </a:rPr>
                        <a:t>число</a:t>
                      </a:r>
                    </a:p>
                    <a:p>
                      <a:pPr indent="0" algn="ctr">
                        <a:spcBef>
                          <a:spcPts val="0"/>
                        </a:spcBef>
                        <a:spcAft>
                          <a:spcPts val="0"/>
                        </a:spcAft>
                      </a:pPr>
                      <a:r>
                        <a:rPr lang="ru-RU" sz="1200" b="1" dirty="0">
                          <a:latin typeface="Times New Roman" pitchFamily="18" charset="0"/>
                          <a:ea typeface="Calibri"/>
                          <a:cs typeface="Times New Roman" pitchFamily="18" charset="0"/>
                        </a:rPr>
                        <a:t>видов, ед.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en-US" sz="1400" b="1" kern="1200" dirty="0" err="1" smtClean="0">
                          <a:latin typeface="Times New Roman" pitchFamily="18" charset="0"/>
                          <a:ea typeface="Times New Roman"/>
                          <a:cs typeface="Times New Roman" pitchFamily="18" charset="0"/>
                        </a:rPr>
                        <a:t>H</a:t>
                      </a:r>
                      <a:r>
                        <a:rPr lang="en-US" sz="1400" b="1" kern="1200" baseline="-25000" dirty="0" err="1" smtClean="0">
                          <a:latin typeface="Times New Roman" pitchFamily="18" charset="0"/>
                          <a:ea typeface="Times New Roman"/>
                          <a:cs typeface="Times New Roman" pitchFamily="18" charset="0"/>
                        </a:rPr>
                        <a:t>place</a:t>
                      </a:r>
                      <a:r>
                        <a:rPr lang="ru-RU" sz="1400" b="1" kern="1200" dirty="0" smtClean="0">
                          <a:solidFill>
                            <a:srgbClr val="000000"/>
                          </a:solidFill>
                          <a:latin typeface="Times New Roman" pitchFamily="18" charset="0"/>
                          <a:ea typeface="Times New Roman"/>
                          <a:cs typeface="Times New Roman" pitchFamily="18" charset="0"/>
                        </a:rPr>
                        <a:t>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en-US" sz="1400" b="1" kern="1200" dirty="0" err="1" smtClean="0">
                          <a:latin typeface="Times New Roman" pitchFamily="18" charset="0"/>
                          <a:ea typeface="Times New Roman"/>
                          <a:cs typeface="Times New Roman" pitchFamily="18" charset="0"/>
                        </a:rPr>
                        <a:t>H</a:t>
                      </a:r>
                      <a:r>
                        <a:rPr lang="en-US" sz="1400" b="1" kern="1200" baseline="-25000" dirty="0" err="1" smtClean="0">
                          <a:latin typeface="Times New Roman" pitchFamily="18" charset="0"/>
                          <a:ea typeface="Times New Roman"/>
                          <a:cs typeface="Times New Roman" pitchFamily="18" charset="0"/>
                        </a:rPr>
                        <a:t>branch</a:t>
                      </a:r>
                      <a:r>
                        <a:rPr lang="ru-RU" sz="1400" b="1" kern="1200" dirty="0" smtClean="0">
                          <a:solidFill>
                            <a:srgbClr val="000000"/>
                          </a:solidFill>
                          <a:latin typeface="Times New Roman" pitchFamily="18" charset="0"/>
                          <a:ea typeface="Times New Roman"/>
                          <a:cs typeface="Times New Roman" pitchFamily="18" charset="0"/>
                        </a:rPr>
                        <a:t>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6">
                  <a:txBody>
                    <a:bodyPr/>
                    <a:lstStyle/>
                    <a:p>
                      <a:pPr indent="0" algn="ctr">
                        <a:spcBef>
                          <a:spcPts val="0"/>
                        </a:spcBef>
                        <a:spcAft>
                          <a:spcPts val="0"/>
                        </a:spcAft>
                      </a:pPr>
                      <a:r>
                        <a:rPr lang="ru-RU" sz="1600" b="1" i="1" dirty="0" err="1" smtClean="0">
                          <a:solidFill>
                            <a:srgbClr val="FF0000"/>
                          </a:solidFill>
                          <a:latin typeface="Times New Roman" pitchFamily="18" charset="0"/>
                          <a:ea typeface="Calibri"/>
                          <a:cs typeface="Times New Roman" pitchFamily="18" charset="0"/>
                        </a:rPr>
                        <a:t>Приарктические</a:t>
                      </a:r>
                      <a:r>
                        <a:rPr lang="ru-RU" sz="1600" b="1" i="1" dirty="0" smtClean="0">
                          <a:solidFill>
                            <a:srgbClr val="FF0000"/>
                          </a:solidFill>
                          <a:latin typeface="Times New Roman" pitchFamily="18" charset="0"/>
                          <a:ea typeface="Calibri"/>
                          <a:cs typeface="Times New Roman" pitchFamily="18" charset="0"/>
                        </a:rPr>
                        <a:t> территории</a:t>
                      </a:r>
                      <a:endParaRPr lang="ru-RU" sz="1600" b="1" i="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indent="0" algn="ctr">
                        <a:spcBef>
                          <a:spcPts val="600"/>
                        </a:spcBef>
                        <a:spcAft>
                          <a:spcPts val="0"/>
                        </a:spcAft>
                      </a:pPr>
                      <a:endParaRPr lang="ru-RU" sz="1400" b="1" dirty="0">
                        <a:latin typeface="Times New Roman" pitchFamily="18" charset="0"/>
                        <a:ea typeface="Calibri"/>
                        <a:cs typeface="Times New Roman"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gridSpan="2">
                  <a:txBody>
                    <a:bodyPr/>
                    <a:lstStyle/>
                    <a:p>
                      <a:pPr indent="0" algn="ctr">
                        <a:spcBef>
                          <a:spcPts val="0"/>
                        </a:spcBef>
                        <a:spcAft>
                          <a:spcPts val="0"/>
                        </a:spcAft>
                      </a:pPr>
                      <a:r>
                        <a:rPr lang="ru-RU" sz="1400" b="1" dirty="0">
                          <a:solidFill>
                            <a:srgbClr val="FF0000"/>
                          </a:solidFill>
                          <a:latin typeface="Times New Roman" pitchFamily="18" charset="0"/>
                          <a:ea typeface="Calibri"/>
                          <a:cs typeface="Times New Roman" pitchFamily="18" charset="0"/>
                        </a:rPr>
                        <a:t>городское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83</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Calibri"/>
                          <a:cs typeface="Times New Roman" pitchFamily="18" charset="0"/>
                        </a:rPr>
                        <a:t>15,3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0,8</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1,9</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indent="0" algn="ctr">
                        <a:spcBef>
                          <a:spcPts val="0"/>
                        </a:spcBef>
                        <a:spcAft>
                          <a:spcPts val="0"/>
                        </a:spcAft>
                      </a:pPr>
                      <a:r>
                        <a:rPr lang="ru-RU" sz="1400" b="1" dirty="0">
                          <a:solidFill>
                            <a:srgbClr val="FF0000"/>
                          </a:solidFill>
                          <a:latin typeface="Times New Roman" pitchFamily="18" charset="0"/>
                          <a:ea typeface="Calibri"/>
                          <a:cs typeface="Times New Roman" pitchFamily="18" charset="0"/>
                        </a:rPr>
                        <a:t>сельское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14</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Calibri"/>
                          <a:cs typeface="Times New Roman" pitchFamily="18"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3,1</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FF0000"/>
                          </a:solidFill>
                          <a:latin typeface="Times New Roman" pitchFamily="18" charset="0"/>
                          <a:ea typeface="Times New Roman"/>
                          <a:cs typeface="Times New Roman" pitchFamily="18" charset="0"/>
                        </a:rPr>
                        <a:t>1,6</a:t>
                      </a:r>
                      <a:endParaRPr lang="ru-RU" sz="1600" b="1" dirty="0">
                        <a:solidFill>
                          <a:srgbClr val="FF0000"/>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6">
                  <a:txBody>
                    <a:bodyPr/>
                    <a:lstStyle/>
                    <a:p>
                      <a:pPr indent="0" algn="ctr">
                        <a:spcBef>
                          <a:spcPts val="0"/>
                        </a:spcBef>
                        <a:spcAft>
                          <a:spcPts val="0"/>
                        </a:spcAft>
                      </a:pPr>
                      <a:r>
                        <a:rPr lang="ru-RU" sz="1600" b="1" i="1" dirty="0" smtClean="0">
                          <a:latin typeface="Times New Roman" pitchFamily="18" charset="0"/>
                          <a:ea typeface="Calibri"/>
                          <a:cs typeface="Times New Roman" pitchFamily="18" charset="0"/>
                        </a:rPr>
                        <a:t>Северные территории</a:t>
                      </a:r>
                      <a:endParaRPr lang="ru-RU" sz="1600" b="1" i="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indent="0" algn="ctr">
                        <a:spcBef>
                          <a:spcPts val="600"/>
                        </a:spcBef>
                        <a:spcAft>
                          <a:spcPts val="0"/>
                        </a:spcAft>
                      </a:pPr>
                      <a:endParaRPr lang="ru-RU" sz="1400" b="1" dirty="0">
                        <a:latin typeface="Times New Roman" pitchFamily="18" charset="0"/>
                        <a:ea typeface="Calibri"/>
                        <a:cs typeface="Times New Roman"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gridSpan="2">
                  <a:txBody>
                    <a:bodyPr/>
                    <a:lstStyle/>
                    <a:p>
                      <a:pPr indent="0" algn="ctr">
                        <a:spcBef>
                          <a:spcPts val="0"/>
                        </a:spcBef>
                        <a:spcAft>
                          <a:spcPts val="0"/>
                        </a:spcAft>
                      </a:pPr>
                      <a:r>
                        <a:rPr lang="ru-RU" sz="1400" b="1" dirty="0">
                          <a:latin typeface="Times New Roman" pitchFamily="18" charset="0"/>
                          <a:ea typeface="Calibri"/>
                          <a:cs typeface="Times New Roman" pitchFamily="18" charset="0"/>
                        </a:rPr>
                        <a:t>городское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indent="0" algn="ctr">
                        <a:spcBef>
                          <a:spcPts val="0"/>
                        </a:spcBef>
                        <a:spcAft>
                          <a:spcPts val="0"/>
                        </a:spcAft>
                      </a:pPr>
                      <a:r>
                        <a:rPr lang="ru-RU" sz="1600" b="1">
                          <a:solidFill>
                            <a:srgbClr val="000000"/>
                          </a:solidFill>
                          <a:latin typeface="Times New Roman" pitchFamily="18" charset="0"/>
                          <a:ea typeface="Times New Roman"/>
                          <a:cs typeface="Times New Roman" pitchFamily="18" charset="0"/>
                        </a:rPr>
                        <a:t>73</a:t>
                      </a:r>
                      <a:endParaRPr lang="ru-RU" sz="1600" b="1">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000000"/>
                          </a:solidFill>
                          <a:latin typeface="Times New Roman" pitchFamily="18" charset="0"/>
                          <a:ea typeface="Calibri"/>
                          <a:cs typeface="Times New Roman" pitchFamily="18" charset="0"/>
                        </a:rPr>
                        <a:t>13,6</a:t>
                      </a:r>
                      <a:endParaRPr lang="ru-RU" sz="16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000000"/>
                          </a:solidFill>
                          <a:latin typeface="Times New Roman" pitchFamily="18" charset="0"/>
                          <a:ea typeface="Times New Roman"/>
                          <a:cs typeface="Times New Roman" pitchFamily="18" charset="0"/>
                        </a:rPr>
                        <a:t>1,1</a:t>
                      </a:r>
                      <a:endParaRPr lang="ru-RU" sz="16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000000"/>
                          </a:solidFill>
                          <a:latin typeface="Times New Roman" pitchFamily="18" charset="0"/>
                          <a:ea typeface="Times New Roman"/>
                          <a:cs typeface="Times New Roman" pitchFamily="18" charset="0"/>
                        </a:rPr>
                        <a:t>1,8</a:t>
                      </a:r>
                      <a:endParaRPr lang="ru-RU" sz="16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indent="0" algn="ctr">
                        <a:spcBef>
                          <a:spcPts val="0"/>
                        </a:spcBef>
                        <a:spcAft>
                          <a:spcPts val="0"/>
                        </a:spcAft>
                      </a:pPr>
                      <a:r>
                        <a:rPr lang="ru-RU" sz="1400" b="1" dirty="0">
                          <a:latin typeface="Times New Roman" pitchFamily="18" charset="0"/>
                          <a:ea typeface="Calibri"/>
                          <a:cs typeface="Times New Roman" pitchFamily="18" charset="0"/>
                        </a:rPr>
                        <a:t>сельское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indent="0" algn="ctr">
                        <a:spcBef>
                          <a:spcPts val="0"/>
                        </a:spcBef>
                        <a:spcAft>
                          <a:spcPts val="0"/>
                        </a:spcAft>
                      </a:pPr>
                      <a:r>
                        <a:rPr lang="ru-RU" sz="1600" b="1">
                          <a:solidFill>
                            <a:srgbClr val="000000"/>
                          </a:solidFill>
                          <a:latin typeface="Times New Roman" pitchFamily="18" charset="0"/>
                          <a:ea typeface="Times New Roman"/>
                          <a:cs typeface="Times New Roman" pitchFamily="18" charset="0"/>
                        </a:rPr>
                        <a:t>25</a:t>
                      </a:r>
                      <a:endParaRPr lang="ru-RU" sz="1600" b="1">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000000"/>
                          </a:solidFill>
                          <a:latin typeface="Times New Roman" pitchFamily="18" charset="0"/>
                          <a:ea typeface="Calibri"/>
                          <a:cs typeface="Times New Roman" pitchFamily="18" charset="0"/>
                        </a:rPr>
                        <a:t>10,0</a:t>
                      </a:r>
                      <a:endParaRPr lang="ru-RU" sz="16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a:solidFill>
                            <a:srgbClr val="000000"/>
                          </a:solidFill>
                          <a:latin typeface="Times New Roman" pitchFamily="18" charset="0"/>
                          <a:ea typeface="Times New Roman"/>
                          <a:cs typeface="Times New Roman" pitchFamily="18" charset="0"/>
                        </a:rPr>
                        <a:t>2,8</a:t>
                      </a:r>
                      <a:endParaRPr lang="ru-RU" sz="1600" b="1">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Bef>
                          <a:spcPts val="0"/>
                        </a:spcBef>
                        <a:spcAft>
                          <a:spcPts val="0"/>
                        </a:spcAft>
                      </a:pPr>
                      <a:r>
                        <a:rPr lang="ru-RU" sz="1600" b="1" dirty="0">
                          <a:solidFill>
                            <a:srgbClr val="000000"/>
                          </a:solidFill>
                          <a:latin typeface="Times New Roman" pitchFamily="18" charset="0"/>
                          <a:ea typeface="Times New Roman"/>
                          <a:cs typeface="Times New Roman" pitchFamily="18" charset="0"/>
                        </a:rPr>
                        <a:t>1,7</a:t>
                      </a:r>
                      <a:endParaRPr lang="ru-RU" sz="1600" b="1"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0" y="3571876"/>
            <a:ext cx="3428992" cy="2585323"/>
          </a:xfrm>
          <a:prstGeom prst="rect">
            <a:avLst/>
          </a:prstGeom>
        </p:spPr>
        <p:txBody>
          <a:bodyPr wrap="square">
            <a:spAutoFit/>
          </a:bodyPr>
          <a:lstStyle/>
          <a:p>
            <a:r>
              <a:rPr lang="ru-RU" b="1" i="1" dirty="0" smtClean="0">
                <a:latin typeface="Times New Roman" pitchFamily="18" charset="0"/>
                <a:cs typeface="Times New Roman" pitchFamily="18" charset="0"/>
              </a:rPr>
              <a:t>Контрастность городского и сельского </a:t>
            </a:r>
            <a:r>
              <a:rPr lang="ru-RU" b="1" i="1" dirty="0" err="1" smtClean="0">
                <a:latin typeface="Times New Roman" pitchFamily="18" charset="0"/>
                <a:cs typeface="Times New Roman" pitchFamily="18" charset="0"/>
              </a:rPr>
              <a:t>сервис-пространства</a:t>
            </a:r>
            <a:r>
              <a:rPr lang="ru-RU" b="1" i="1" dirty="0" smtClean="0">
                <a:latin typeface="Times New Roman" pitchFamily="18" charset="0"/>
                <a:cs typeface="Times New Roman" pitchFamily="18" charset="0"/>
              </a:rPr>
              <a:t>  более заметна в </a:t>
            </a:r>
            <a:r>
              <a:rPr lang="ru-RU" b="1" i="1" dirty="0" smtClean="0">
                <a:latin typeface="Times New Roman" pitchFamily="18" charset="0"/>
                <a:cs typeface="Times New Roman" pitchFamily="18" charset="0"/>
              </a:rPr>
              <a:t>субарктике.</a:t>
            </a:r>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Полюс </a:t>
            </a:r>
            <a:r>
              <a:rPr lang="ru-RU" b="1" i="1" dirty="0" err="1" smtClean="0">
                <a:latin typeface="Times New Roman" pitchFamily="18" charset="0"/>
                <a:cs typeface="Times New Roman" pitchFamily="18" charset="0"/>
              </a:rPr>
              <a:t>сервис-пространства</a:t>
            </a:r>
            <a:r>
              <a:rPr lang="ru-RU" b="1" i="1" dirty="0" smtClean="0">
                <a:latin typeface="Times New Roman" pitchFamily="18" charset="0"/>
                <a:cs typeface="Times New Roman" pitchFamily="18" charset="0"/>
              </a:rPr>
              <a:t>  региона –  столица:  </a:t>
            </a:r>
            <a:endParaRPr lang="ru-RU" b="1" i="1" dirty="0" smtClean="0">
              <a:latin typeface="Times New Roman" pitchFamily="18" charset="0"/>
              <a:cs typeface="Times New Roman" pitchFamily="18" charset="0"/>
            </a:endParaRPr>
          </a:p>
          <a:p>
            <a:r>
              <a:rPr lang="ru-RU" i="1" dirty="0" smtClean="0">
                <a:latin typeface="Times New Roman" pitchFamily="18" charset="0"/>
                <a:ea typeface="Calibri"/>
                <a:cs typeface="Times New Roman" pitchFamily="18" charset="0"/>
              </a:rPr>
              <a:t>- </a:t>
            </a:r>
            <a:r>
              <a:rPr lang="ru-RU" dirty="0" smtClean="0">
                <a:latin typeface="Times New Roman"/>
                <a:ea typeface="Calibri"/>
              </a:rPr>
              <a:t>почти </a:t>
            </a:r>
            <a:r>
              <a:rPr lang="ru-RU" dirty="0" smtClean="0">
                <a:latin typeface="Times New Roman"/>
                <a:ea typeface="Calibri"/>
              </a:rPr>
              <a:t>половина организаций </a:t>
            </a:r>
          </a:p>
          <a:p>
            <a:r>
              <a:rPr lang="ru-RU" dirty="0" smtClean="0">
                <a:latin typeface="Times New Roman"/>
                <a:ea typeface="Calibri"/>
              </a:rPr>
              <a:t>- от 51 до 68% организаций по 10 из 16 фиксируемых видов.</a:t>
            </a:r>
            <a:endParaRPr lang="ru-RU"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357158" y="0"/>
            <a:ext cx="7858180" cy="1877437"/>
          </a:xfrm>
          <a:prstGeom prst="rect">
            <a:avLst/>
          </a:prstGeom>
          <a:noFill/>
          <a:ln w="9525">
            <a:noFill/>
            <a:miter lim="800000"/>
            <a:headEnd/>
            <a:tailEnd/>
          </a:ln>
        </p:spPr>
        <p:txBody>
          <a:bodyPr wrap="square">
            <a:spAutoFit/>
          </a:bodyPr>
          <a:lstStyle/>
          <a:p>
            <a:r>
              <a:rPr lang="ru-RU" sz="3600" b="1" dirty="0" smtClean="0">
                <a:solidFill>
                  <a:srgbClr val="C00000"/>
                </a:solidFill>
                <a:latin typeface="Times New Roman" pitchFamily="18" charset="0"/>
                <a:cs typeface="Times New Roman" pitchFamily="18" charset="0"/>
              </a:rPr>
              <a:t>Структура услуг</a:t>
            </a:r>
          </a:p>
          <a:p>
            <a:r>
              <a:rPr lang="ru-RU" sz="1600" b="1" dirty="0" smtClean="0">
                <a:latin typeface="Times New Roman" pitchFamily="18" charset="0"/>
                <a:cs typeface="Times New Roman" pitchFamily="18" charset="0"/>
              </a:rPr>
              <a:t>В  сельских районах ограниченный набор предоставляемых услуг (8-11 видов), </a:t>
            </a:r>
          </a:p>
          <a:p>
            <a:r>
              <a:rPr lang="ru-RU" sz="1600" b="1" dirty="0" smtClean="0">
                <a:latin typeface="Times New Roman" pitchFamily="18" charset="0"/>
                <a:cs typeface="Times New Roman" pitchFamily="18" charset="0"/>
              </a:rPr>
              <a:t>в городских муниципалитетах – преобладание в широком наборе услуг (12-16 видов) организаций торговли и работы с недвижимостью.</a:t>
            </a:r>
          </a:p>
          <a:p>
            <a:r>
              <a:rPr lang="ru-RU" sz="1600" b="1" dirty="0" smtClean="0">
                <a:latin typeface="Times New Roman" pitchFamily="18" charset="0"/>
                <a:cs typeface="Times New Roman" pitchFamily="18" charset="0"/>
              </a:rPr>
              <a:t> Их доля в субарктике колеблется от 46 до 62%,  в «не Арктике»  – от 42 до 75%.</a:t>
            </a:r>
          </a:p>
          <a:p>
            <a:endParaRPr lang="ru-RU" sz="1600" b="1" dirty="0">
              <a:solidFill>
                <a:srgbClr val="C00000"/>
              </a:solidFill>
              <a:latin typeface="Times New Roman" pitchFamily="18" charset="0"/>
              <a:cs typeface="Times New Roman" pitchFamily="18" charset="0"/>
            </a:endParaRPr>
          </a:p>
        </p:txBody>
      </p:sp>
      <p:graphicFrame>
        <p:nvGraphicFramePr>
          <p:cNvPr id="7" name="Диаграмма 6"/>
          <p:cNvGraphicFramePr>
            <a:graphicFrameLocks/>
          </p:cNvGraphicFramePr>
          <p:nvPr/>
        </p:nvGraphicFramePr>
        <p:xfrm>
          <a:off x="285720" y="1142960"/>
          <a:ext cx="8358246" cy="5715040"/>
        </p:xfrm>
        <a:graphic>
          <a:graphicData uri="http://schemas.openxmlformats.org/drawingml/2006/chart">
            <c:chart xmlns:c="http://schemas.openxmlformats.org/drawingml/2006/chart" xmlns:r="http://schemas.openxmlformats.org/officeDocument/2006/relationships" r:id="rId2"/>
          </a:graphicData>
        </a:graphic>
      </p:graphicFrame>
      <p:sp>
        <p:nvSpPr>
          <p:cNvPr id="9" name="Двойная стрелка влево/вправо 8"/>
          <p:cNvSpPr/>
          <p:nvPr/>
        </p:nvSpPr>
        <p:spPr>
          <a:xfrm>
            <a:off x="4643438" y="1714488"/>
            <a:ext cx="3143272" cy="484632"/>
          </a:xfrm>
          <a:prstGeom prst="leftRightArrow">
            <a:avLst/>
          </a:prstGeom>
          <a:solidFill>
            <a:schemeClr val="accent1">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baseline="0" dirty="0">
                <a:solidFill>
                  <a:schemeClr val="accent4">
                    <a:lumMod val="50000"/>
                  </a:schemeClr>
                </a:solidFill>
              </a:rPr>
              <a:t>доминанта - КУЛЬТУРА</a:t>
            </a:r>
            <a:endParaRPr lang="ru-RU" sz="1200" b="1" dirty="0">
              <a:solidFill>
                <a:schemeClr val="accent4">
                  <a:lumMod val="50000"/>
                </a:schemeClr>
              </a:solidFill>
            </a:endParaRPr>
          </a:p>
        </p:txBody>
      </p:sp>
      <p:sp>
        <p:nvSpPr>
          <p:cNvPr id="12" name="Двойная стрелка влево/вправо 11"/>
          <p:cNvSpPr/>
          <p:nvPr/>
        </p:nvSpPr>
        <p:spPr>
          <a:xfrm>
            <a:off x="7786710" y="2786058"/>
            <a:ext cx="928694" cy="642942"/>
          </a:xfrm>
          <a:prstGeom prst="leftRightArrow">
            <a:avLst>
              <a:gd name="adj1" fmla="val 50000"/>
              <a:gd name="adj2" fmla="val 3231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900" b="1" cap="all" dirty="0">
                <a:solidFill>
                  <a:schemeClr val="tx1"/>
                </a:solidFill>
              </a:rPr>
              <a:t>образование</a:t>
            </a:r>
          </a:p>
        </p:txBody>
      </p:sp>
      <p:sp>
        <p:nvSpPr>
          <p:cNvPr id="8" name="Двойная стрелка влево/вправо 7"/>
          <p:cNvSpPr/>
          <p:nvPr/>
        </p:nvSpPr>
        <p:spPr>
          <a:xfrm>
            <a:off x="1071538" y="4214818"/>
            <a:ext cx="3714776" cy="484632"/>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baseline="0" dirty="0">
                <a:solidFill>
                  <a:schemeClr val="tx1"/>
                </a:solidFill>
              </a:rPr>
              <a:t>доминанта - </a:t>
            </a:r>
            <a:r>
              <a:rPr lang="ru-RU" sz="1200" b="1" dirty="0">
                <a:solidFill>
                  <a:schemeClr val="tx1"/>
                </a:solidFill>
              </a:rPr>
              <a:t>ТОРГОВЛЯ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r>
              <a:rPr lang="ru-RU" sz="3200" b="1" dirty="0" smtClean="0">
                <a:solidFill>
                  <a:srgbClr val="C00000"/>
                </a:solidFill>
                <a:latin typeface="Times New Roman" pitchFamily="18" charset="0"/>
                <a:cs typeface="Times New Roman" pitchFamily="18" charset="0"/>
              </a:rPr>
              <a:t>Слабое разнообразие видов услуг на местах </a:t>
            </a:r>
            <a:r>
              <a:rPr lang="ru-RU" sz="3000" b="1" dirty="0" smtClean="0">
                <a:solidFill>
                  <a:srgbClr val="C00000"/>
                </a:solidFill>
                <a:latin typeface="Times New Roman" pitchFamily="18" charset="0"/>
                <a:cs typeface="Times New Roman" pitchFamily="18" charset="0"/>
              </a:rPr>
              <a:t>при низкой транспортной доступности центров  </a:t>
            </a:r>
            <a:endParaRPr lang="ru-RU" sz="3000" b="1" dirty="0">
              <a:solidFill>
                <a:srgbClr val="C00000"/>
              </a:solidFill>
              <a:latin typeface="Times New Roman" pitchFamily="18" charset="0"/>
              <a:cs typeface="Times New Roman" pitchFamily="18" charset="0"/>
            </a:endParaRPr>
          </a:p>
        </p:txBody>
      </p:sp>
      <p:graphicFrame>
        <p:nvGraphicFramePr>
          <p:cNvPr id="4" name="Диаграмма 3"/>
          <p:cNvGraphicFramePr/>
          <p:nvPr/>
        </p:nvGraphicFramePr>
        <p:xfrm>
          <a:off x="285720" y="1000108"/>
          <a:ext cx="8643998"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84"/>
          <p:cNvSpPr txBox="1">
            <a:spLocks noChangeArrowheads="1"/>
          </p:cNvSpPr>
          <p:nvPr/>
        </p:nvSpPr>
        <p:spPr bwMode="auto">
          <a:xfrm>
            <a:off x="1214414" y="6215082"/>
            <a:ext cx="6786610" cy="357166"/>
          </a:xfrm>
          <a:prstGeom prst="rect">
            <a:avLst/>
          </a:prstGeom>
          <a:solidFill>
            <a:schemeClr val="bg1"/>
          </a:solidFill>
          <a:ln w="9525">
            <a:solidFill>
              <a:schemeClr val="tx1"/>
            </a:solidFill>
            <a:miter lim="800000"/>
            <a:headEnd/>
            <a:tailEnd/>
          </a:ln>
        </p:spPr>
        <p:txBody>
          <a:bodyPr anchor="b"/>
          <a:lstStyle/>
          <a:p>
            <a:r>
              <a:rPr lang="ru-RU" sz="1400" b="1" dirty="0" smtClean="0">
                <a:solidFill>
                  <a:srgbClr val="8A0000"/>
                </a:solidFill>
                <a:latin typeface="Times New Roman" pitchFamily="18" charset="0"/>
                <a:cs typeface="Times New Roman" pitchFamily="18" charset="0"/>
              </a:rPr>
              <a:t>Дальние пункты –  более 30 км до райцентра, «барьерные» пункты – за рекой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142852"/>
            <a:ext cx="8929718" cy="5979779"/>
          </a:xfrm>
          <a:prstGeom prst="rect">
            <a:avLst/>
          </a:prstGeom>
          <a:noFill/>
          <a:ln w="9525">
            <a:noFill/>
            <a:miter lim="800000"/>
            <a:headEnd/>
            <a:tailEnd/>
          </a:ln>
        </p:spPr>
        <p:txBody>
          <a:bodyPr wrap="square">
            <a:spAutoFit/>
          </a:bodyPr>
          <a:lstStyle/>
          <a:p>
            <a:pPr>
              <a:lnSpc>
                <a:spcPct val="80000"/>
              </a:lnSpc>
            </a:pPr>
            <a:r>
              <a:rPr lang="ru-RU" sz="3600" b="1" dirty="0" smtClean="0">
                <a:solidFill>
                  <a:srgbClr val="C00000"/>
                </a:solidFill>
                <a:latin typeface="Times New Roman" pitchFamily="18" charset="0"/>
                <a:cs typeface="Times New Roman" pitchFamily="18" charset="0"/>
              </a:rPr>
              <a:t>Разнообразие – </a:t>
            </a:r>
          </a:p>
          <a:p>
            <a:pPr>
              <a:lnSpc>
                <a:spcPct val="80000"/>
              </a:lnSpc>
            </a:pPr>
            <a:r>
              <a:rPr lang="ru-RU" sz="3600" b="1" dirty="0" smtClean="0">
                <a:solidFill>
                  <a:srgbClr val="C00000"/>
                </a:solidFill>
                <a:latin typeface="Times New Roman" pitchFamily="18" charset="0"/>
                <a:cs typeface="Times New Roman" pitchFamily="18" charset="0"/>
              </a:rPr>
              <a:t>    фактор качества </a:t>
            </a:r>
            <a:r>
              <a:rPr lang="ru-RU" sz="3600" b="1" dirty="0" err="1" smtClean="0">
                <a:solidFill>
                  <a:srgbClr val="C00000"/>
                </a:solidFill>
                <a:latin typeface="Times New Roman" pitchFamily="18" charset="0"/>
                <a:cs typeface="Times New Roman" pitchFamily="18" charset="0"/>
              </a:rPr>
              <a:t>сервис-пространства</a:t>
            </a:r>
            <a:r>
              <a:rPr lang="ru-RU" sz="3600" b="1" dirty="0" smtClean="0">
                <a:solidFill>
                  <a:srgbClr val="C00000"/>
                </a:solidFill>
                <a:latin typeface="Times New Roman" pitchFamily="18" charset="0"/>
                <a:cs typeface="Times New Roman" pitchFamily="18" charset="0"/>
              </a:rPr>
              <a:t> </a:t>
            </a:r>
          </a:p>
          <a:p>
            <a:r>
              <a:rPr lang="ru-RU" sz="2400" b="1" i="1" dirty="0" smtClean="0">
                <a:solidFill>
                  <a:srgbClr val="C00000"/>
                </a:solidFill>
                <a:latin typeface="Times New Roman" pitchFamily="18" charset="0"/>
                <a:cs typeface="Times New Roman" pitchFamily="18" charset="0"/>
              </a:rPr>
              <a:t>Стратегии и опыт за рубежом</a:t>
            </a:r>
          </a:p>
          <a:p>
            <a:pPr>
              <a:lnSpc>
                <a:spcPct val="114000"/>
              </a:lnSpc>
              <a:spcBef>
                <a:spcPts val="600"/>
              </a:spcBef>
            </a:pPr>
            <a:r>
              <a:rPr lang="ru-RU" sz="2000" b="1" dirty="0" smtClean="0">
                <a:solidFill>
                  <a:srgbClr val="C00000"/>
                </a:solidFill>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Цель </a:t>
            </a:r>
            <a:r>
              <a:rPr lang="en-US" sz="2000" b="1" i="1" dirty="0" smtClean="0">
                <a:latin typeface="Times New Roman"/>
                <a:ea typeface="Calibri"/>
              </a:rPr>
              <a:t>place diversity </a:t>
            </a:r>
            <a:r>
              <a:rPr lang="ru-RU" sz="2000" b="1" dirty="0" smtClean="0">
                <a:latin typeface="Times New Roman"/>
                <a:ea typeface="Calibri"/>
              </a:rPr>
              <a:t>– разнообразие людей и функций должно быть пространственно смешанным.</a:t>
            </a:r>
          </a:p>
          <a:p>
            <a:pPr>
              <a:lnSpc>
                <a:spcPct val="114000"/>
              </a:lnSpc>
            </a:pPr>
            <a:r>
              <a:rPr lang="ru-RU" sz="2000" b="1" dirty="0" smtClean="0">
                <a:solidFill>
                  <a:srgbClr val="C0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Различия пространства  (</a:t>
            </a:r>
            <a:r>
              <a:rPr lang="ru-RU" sz="2000" b="1" dirty="0" err="1" smtClean="0">
                <a:latin typeface="Times New Roman" pitchFamily="18" charset="0"/>
                <a:cs typeface="Times New Roman" pitchFamily="18" charset="0"/>
              </a:rPr>
              <a:t>разделенность</a:t>
            </a:r>
            <a:r>
              <a:rPr lang="ru-RU" sz="2000" b="1" dirty="0" smtClean="0">
                <a:latin typeface="Times New Roman" pitchFamily="18" charset="0"/>
                <a:cs typeface="Times New Roman" pitchFamily="18" charset="0"/>
              </a:rPr>
              <a:t> людей и функций)  создают неравные возможности и требуют </a:t>
            </a:r>
            <a:r>
              <a:rPr lang="ru-RU" sz="2000" b="1" dirty="0" err="1" smtClean="0">
                <a:latin typeface="Times New Roman" pitchFamily="18" charset="0"/>
                <a:cs typeface="Times New Roman" pitchFamily="18" charset="0"/>
              </a:rPr>
              <a:t>мультидифференциации</a:t>
            </a:r>
            <a:r>
              <a:rPr lang="ru-RU" sz="2000" b="1" dirty="0" smtClean="0">
                <a:latin typeface="Times New Roman" pitchFamily="18" charset="0"/>
                <a:cs typeface="Times New Roman" pitchFamily="18" charset="0"/>
              </a:rPr>
              <a:t>  пространства  </a:t>
            </a:r>
          </a:p>
          <a:p>
            <a:pPr>
              <a:lnSpc>
                <a:spcPct val="114000"/>
              </a:lnSpc>
            </a:pPr>
            <a:r>
              <a:rPr lang="ru-RU" sz="1700" i="1" dirty="0" smtClean="0">
                <a:latin typeface="Times New Roman" pitchFamily="18" charset="0"/>
                <a:cs typeface="Times New Roman" pitchFamily="18" charset="0"/>
              </a:rPr>
              <a:t>(</a:t>
            </a:r>
            <a:r>
              <a:rPr lang="en-US" sz="1700" i="1" dirty="0" smtClean="0"/>
              <a:t>‘</a:t>
            </a:r>
            <a:r>
              <a:rPr lang="en-US" sz="1700" i="1" dirty="0" smtClean="0">
                <a:latin typeface="Times New Roman" pitchFamily="18" charset="0"/>
                <a:cs typeface="Times New Roman" pitchFamily="18" charset="0"/>
              </a:rPr>
              <a:t>multiuse differentiation of social space’ I. Young</a:t>
            </a:r>
            <a:r>
              <a:rPr lang="ru-RU" sz="1700" i="1" dirty="0" smtClean="0">
                <a:latin typeface="Times New Roman" pitchFamily="18" charset="0"/>
                <a:cs typeface="Times New Roman" pitchFamily="18" charset="0"/>
              </a:rPr>
              <a:t> </a:t>
            </a:r>
            <a:r>
              <a:rPr lang="en-US" sz="1700" i="1" dirty="0" smtClean="0">
                <a:latin typeface="Times New Roman" pitchFamily="18" charset="0"/>
                <a:cs typeface="Times New Roman" pitchFamily="18" charset="0"/>
              </a:rPr>
              <a:t> Justice and the Politics of Difference, 1990)</a:t>
            </a:r>
            <a:r>
              <a:rPr lang="ru-RU" sz="1700" i="1" dirty="0" smtClean="0">
                <a:latin typeface="Times New Roman" pitchFamily="18" charset="0"/>
                <a:cs typeface="Times New Roman" pitchFamily="18" charset="0"/>
              </a:rPr>
              <a:t>.</a:t>
            </a:r>
          </a:p>
          <a:p>
            <a:pPr>
              <a:lnSpc>
                <a:spcPct val="114000"/>
              </a:lnSpc>
              <a:spcBef>
                <a:spcPts val="600"/>
              </a:spcBef>
            </a:pPr>
            <a:r>
              <a:rPr lang="ru-RU" sz="2000" b="1" dirty="0" smtClean="0">
                <a:latin typeface="Times New Roman" pitchFamily="18" charset="0"/>
                <a:cs typeface="Times New Roman" pitchFamily="18" charset="0"/>
              </a:rPr>
              <a:t>        «Мультипользовательская»  дифференциация  пространства через </a:t>
            </a:r>
            <a:r>
              <a:rPr lang="ru-RU" sz="2000" b="1" dirty="0" err="1" smtClean="0">
                <a:latin typeface="Times New Roman" pitchFamily="18" charset="0"/>
                <a:cs typeface="Times New Roman" pitchFamily="18" charset="0"/>
              </a:rPr>
              <a:t>дизайн-стратегии</a:t>
            </a:r>
            <a:r>
              <a:rPr lang="ru-RU" sz="2000" b="1" dirty="0" smtClean="0">
                <a:latin typeface="Times New Roman" pitchFamily="18" charset="0"/>
                <a:cs typeface="Times New Roman" pitchFamily="18" charset="0"/>
              </a:rPr>
              <a:t> смешивания и связанности</a:t>
            </a:r>
            <a:r>
              <a:rPr lang="ru-RU" sz="2000" b="1" dirty="0" smtClean="0">
                <a:latin typeface="Times New Roman"/>
                <a:ea typeface="Calibri"/>
              </a:rPr>
              <a:t> обеспечивает инклюзивную среду деятельности,  адресуясь к   </a:t>
            </a:r>
          </a:p>
          <a:p>
            <a:r>
              <a:rPr lang="ru-RU" sz="2000" b="1" dirty="0" smtClean="0">
                <a:latin typeface="Times New Roman"/>
                <a:ea typeface="Calibri"/>
              </a:rPr>
              <a:t>               а) разнообразию пользователей (</a:t>
            </a:r>
            <a:r>
              <a:rPr lang="ru-RU" sz="2000" i="1" dirty="0" smtClean="0">
                <a:latin typeface="Times New Roman"/>
                <a:ea typeface="Calibri"/>
              </a:rPr>
              <a:t>объединяя, выравнивая городских и сельских получателей услуг)</a:t>
            </a:r>
            <a:r>
              <a:rPr lang="ru-RU" sz="2000" b="1" dirty="0" smtClean="0">
                <a:latin typeface="Times New Roman"/>
                <a:ea typeface="Calibri"/>
              </a:rPr>
              <a:t>, </a:t>
            </a:r>
          </a:p>
          <a:p>
            <a:r>
              <a:rPr lang="ru-RU" sz="2000" b="1" dirty="0" smtClean="0">
                <a:latin typeface="Times New Roman"/>
                <a:ea typeface="Calibri"/>
              </a:rPr>
              <a:t>               б) разнообразию возможностей   </a:t>
            </a:r>
            <a:r>
              <a:rPr lang="ru-RU" sz="2000" i="1" dirty="0" smtClean="0">
                <a:latin typeface="Times New Roman"/>
                <a:ea typeface="Calibri"/>
              </a:rPr>
              <a:t>(расширяя спектр услуг на местах)</a:t>
            </a:r>
            <a:r>
              <a:rPr lang="ru-RU" sz="2000" b="1" dirty="0" smtClean="0">
                <a:latin typeface="Times New Roman"/>
                <a:ea typeface="Calibri"/>
              </a:rPr>
              <a:t>,        </a:t>
            </a:r>
          </a:p>
          <a:p>
            <a:r>
              <a:rPr lang="ru-RU" sz="2000" b="1" dirty="0" smtClean="0">
                <a:latin typeface="Times New Roman"/>
                <a:ea typeface="Calibri"/>
              </a:rPr>
              <a:t>               в) разнообразию пространств</a:t>
            </a:r>
            <a:r>
              <a:rPr lang="ru-RU" sz="3200" b="1" dirty="0" smtClean="0">
                <a:solidFill>
                  <a:srgbClr val="C00000"/>
                </a:solidFill>
                <a:latin typeface="Times New Roman" pitchFamily="18" charset="0"/>
                <a:cs typeface="Times New Roman" pitchFamily="18" charset="0"/>
              </a:rPr>
              <a:t>  </a:t>
            </a:r>
            <a:r>
              <a:rPr lang="ru-RU" sz="2000" i="1" dirty="0" smtClean="0">
                <a:latin typeface="Times New Roman" pitchFamily="18" charset="0"/>
                <a:cs typeface="Times New Roman" pitchFamily="18" charset="0"/>
              </a:rPr>
              <a:t>(формируя гибкие, доступные и соразмерные </a:t>
            </a:r>
            <a:r>
              <a:rPr lang="ru-RU" sz="2000" i="1" dirty="0" err="1" smtClean="0">
                <a:latin typeface="Times New Roman" pitchFamily="18" charset="0"/>
                <a:cs typeface="Times New Roman" pitchFamily="18" charset="0"/>
              </a:rPr>
              <a:t>сервис-пространства</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142852"/>
            <a:ext cx="8643998" cy="3933384"/>
          </a:xfrm>
          <a:prstGeom prst="rect">
            <a:avLst/>
          </a:prstGeom>
          <a:noFill/>
          <a:ln w="9525">
            <a:noFill/>
            <a:miter lim="800000"/>
            <a:headEnd/>
            <a:tailEnd/>
          </a:ln>
        </p:spPr>
        <p:txBody>
          <a:bodyPr wrap="square">
            <a:spAutoFit/>
          </a:bodyPr>
          <a:lstStyle/>
          <a:p>
            <a:pPr>
              <a:lnSpc>
                <a:spcPct val="80000"/>
              </a:lnSpc>
            </a:pPr>
            <a:r>
              <a:rPr lang="ru-RU" sz="3600" b="1" dirty="0" smtClean="0">
                <a:solidFill>
                  <a:srgbClr val="C00000"/>
                </a:solidFill>
                <a:latin typeface="Times New Roman" pitchFamily="18" charset="0"/>
                <a:cs typeface="Times New Roman" pitchFamily="18" charset="0"/>
              </a:rPr>
              <a:t>Разнообразие – </a:t>
            </a:r>
          </a:p>
          <a:p>
            <a:pPr>
              <a:lnSpc>
                <a:spcPct val="80000"/>
              </a:lnSpc>
            </a:pPr>
            <a:r>
              <a:rPr lang="ru-RU" sz="3600" b="1" dirty="0" smtClean="0">
                <a:solidFill>
                  <a:srgbClr val="C00000"/>
                </a:solidFill>
                <a:latin typeface="Times New Roman" pitchFamily="18" charset="0"/>
                <a:cs typeface="Times New Roman" pitchFamily="18" charset="0"/>
              </a:rPr>
              <a:t>    фактор качества </a:t>
            </a:r>
            <a:r>
              <a:rPr lang="ru-RU" sz="3600" b="1" dirty="0" err="1" smtClean="0">
                <a:solidFill>
                  <a:srgbClr val="C00000"/>
                </a:solidFill>
                <a:latin typeface="Times New Roman" pitchFamily="18" charset="0"/>
                <a:cs typeface="Times New Roman" pitchFamily="18" charset="0"/>
              </a:rPr>
              <a:t>сервис-пространства</a:t>
            </a:r>
            <a:r>
              <a:rPr lang="ru-RU" sz="3600" b="1" dirty="0" smtClean="0">
                <a:solidFill>
                  <a:srgbClr val="C00000"/>
                </a:solidFill>
                <a:latin typeface="Times New Roman" pitchFamily="18" charset="0"/>
                <a:cs typeface="Times New Roman" pitchFamily="18" charset="0"/>
              </a:rPr>
              <a:t> </a:t>
            </a:r>
          </a:p>
          <a:p>
            <a:r>
              <a:rPr lang="ru-RU" sz="2400" b="1" i="1" dirty="0" err="1" smtClean="0">
                <a:solidFill>
                  <a:srgbClr val="C00000"/>
                </a:solidFill>
                <a:latin typeface="Times New Roman" pitchFamily="18" charset="0"/>
                <a:cs typeface="Times New Roman" pitchFamily="18" charset="0"/>
              </a:rPr>
              <a:t>Мультифференциация</a:t>
            </a:r>
            <a:r>
              <a:rPr lang="ru-RU" sz="2400" b="1" i="1" dirty="0" smtClean="0">
                <a:solidFill>
                  <a:srgbClr val="C00000"/>
                </a:solidFill>
                <a:latin typeface="Times New Roman" pitchFamily="18" charset="0"/>
                <a:cs typeface="Times New Roman" pitchFamily="18" charset="0"/>
              </a:rPr>
              <a:t>  (!?) пространства медицинских услуг </a:t>
            </a:r>
          </a:p>
          <a:p>
            <a:endParaRPr lang="ru-RU" sz="2400" b="1" i="1" dirty="0" smtClean="0">
              <a:solidFill>
                <a:srgbClr val="C00000"/>
              </a:solidFill>
              <a:latin typeface="Times New Roman" pitchFamily="18" charset="0"/>
              <a:cs typeface="Times New Roman" pitchFamily="18" charset="0"/>
            </a:endParaRPr>
          </a:p>
          <a:p>
            <a:endParaRPr lang="ru-RU" sz="3600" b="1" dirty="0" smtClean="0">
              <a:solidFill>
                <a:srgbClr val="C00000"/>
              </a:solidFill>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endParaRPr lang="ru-RU" sz="3600" b="1" dirty="0" smtClean="0">
              <a:solidFill>
                <a:srgbClr val="C00000"/>
              </a:solidFill>
              <a:latin typeface="Times New Roman" pitchFamily="18" charset="0"/>
              <a:cs typeface="Times New Roman" pitchFamily="18" charset="0"/>
            </a:endParaRPr>
          </a:p>
          <a:p>
            <a:r>
              <a:rPr lang="ru-RU" sz="3200" b="1" dirty="0" smtClean="0">
                <a:solidFill>
                  <a:srgbClr val="C00000"/>
                </a:solidFill>
                <a:latin typeface="Times New Roman" pitchFamily="18" charset="0"/>
                <a:cs typeface="Times New Roman" pitchFamily="18" charset="0"/>
              </a:rPr>
              <a:t> </a:t>
            </a:r>
            <a:endParaRPr lang="ru-RU" sz="2000" b="1" i="1" dirty="0">
              <a:solidFill>
                <a:srgbClr val="C00000"/>
              </a:solidFill>
              <a:latin typeface="Times New Roman" pitchFamily="18" charset="0"/>
              <a:cs typeface="Times New Roman" pitchFamily="18" charset="0"/>
            </a:endParaRPr>
          </a:p>
        </p:txBody>
      </p:sp>
      <p:graphicFrame>
        <p:nvGraphicFramePr>
          <p:cNvPr id="4" name="Схема 3"/>
          <p:cNvGraphicFramePr/>
          <p:nvPr/>
        </p:nvGraphicFramePr>
        <p:xfrm>
          <a:off x="0" y="1611290"/>
          <a:ext cx="885828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D:\Рабочая\Дмитриева\Статьи\2011\Волгда Социальный сервис ПР\Рисунки СС Вологда\Рисунок 3 Комплексные центры.jpg"/>
          <p:cNvPicPr>
            <a:picLocks noChangeAspect="1" noChangeArrowheads="1"/>
          </p:cNvPicPr>
          <p:nvPr/>
        </p:nvPicPr>
        <p:blipFill>
          <a:blip r:embed="rId2" cstate="print"/>
          <a:srcRect l="10256" t="10416" r="8784" b="26042"/>
          <a:stretch>
            <a:fillRect/>
          </a:stretch>
        </p:blipFill>
        <p:spPr bwMode="auto">
          <a:xfrm>
            <a:off x="785786" y="0"/>
            <a:ext cx="6183442" cy="6858000"/>
          </a:xfrm>
          <a:prstGeom prst="rect">
            <a:avLst/>
          </a:prstGeom>
          <a:noFill/>
        </p:spPr>
      </p:pic>
      <p:sp>
        <p:nvSpPr>
          <p:cNvPr id="4" name="Заголовок 1"/>
          <p:cNvSpPr txBox="1">
            <a:spLocks/>
          </p:cNvSpPr>
          <p:nvPr/>
        </p:nvSpPr>
        <p:spPr>
          <a:xfrm>
            <a:off x="142844" y="0"/>
            <a:ext cx="7643866" cy="500066"/>
          </a:xfrm>
          <a:prstGeom prst="rect">
            <a:avLst/>
          </a:prstGeom>
          <a:solidFill>
            <a:schemeClr val="accent3"/>
          </a:solidFill>
        </p:spPr>
        <p:txBody>
          <a:bodyPr/>
          <a:lstStyle/>
          <a:p>
            <a:pPr>
              <a:defRPr/>
            </a:pPr>
            <a:r>
              <a:rPr lang="ru-RU" sz="3000" b="1" kern="0" dirty="0" smtClean="0">
                <a:solidFill>
                  <a:srgbClr val="C00000"/>
                </a:solidFill>
                <a:latin typeface="Times New Roman" pitchFamily="18" charset="0"/>
                <a:cs typeface="Times New Roman" pitchFamily="18" charset="0"/>
              </a:rPr>
              <a:t>Трансформация пространства </a:t>
            </a:r>
          </a:p>
          <a:p>
            <a:pPr>
              <a:defRPr/>
            </a:pPr>
            <a:r>
              <a:rPr lang="ru-RU" sz="3000" b="1" kern="0" dirty="0" smtClean="0">
                <a:solidFill>
                  <a:srgbClr val="C00000"/>
                </a:solidFill>
                <a:latin typeface="Times New Roman" pitchFamily="18" charset="0"/>
                <a:ea typeface="+mj-ea"/>
                <a:cs typeface="Times New Roman" pitchFamily="18" charset="0"/>
              </a:rPr>
              <a:t>м</a:t>
            </a:r>
            <a:r>
              <a:rPr kumimoji="0" lang="ru-RU" sz="3000" b="1" i="0" u="none" strike="noStrike" kern="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едицинского</a:t>
            </a:r>
            <a:r>
              <a:rPr kumimoji="0" lang="ru-RU" sz="30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rPr>
              <a:t> обслуживания</a:t>
            </a:r>
            <a:endParaRPr kumimoji="0" lang="ru-RU" sz="3000" b="1" i="0" u="none" strike="noStrike" kern="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6" name="Выноска со стрелкой вправо 5"/>
          <p:cNvSpPr/>
          <p:nvPr/>
        </p:nvSpPr>
        <p:spPr>
          <a:xfrm>
            <a:off x="214282" y="2071678"/>
            <a:ext cx="3071834" cy="1500198"/>
          </a:xfrm>
          <a:prstGeom prst="rightArrowCallout">
            <a:avLst>
              <a:gd name="adj1" fmla="val 12663"/>
              <a:gd name="adj2" fmla="val 13433"/>
              <a:gd name="adj3" fmla="val 25000"/>
              <a:gd name="adj4" fmla="val 80048"/>
            </a:avLst>
          </a:prstGeom>
          <a:solidFill>
            <a:schemeClr val="accent3"/>
          </a:solidFill>
          <a:ln w="63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solidFill>
                  <a:srgbClr val="794777"/>
                </a:solidFill>
                <a:latin typeface="Times New Roman" pitchFamily="18" charset="0"/>
                <a:cs typeface="Times New Roman" pitchFamily="18" charset="0"/>
              </a:rPr>
              <a:t>Диагностические центры </a:t>
            </a:r>
            <a:r>
              <a:rPr lang="ru-RU" sz="1400" b="1" dirty="0" smtClean="0">
                <a:solidFill>
                  <a:srgbClr val="794777"/>
                </a:solidFill>
                <a:latin typeface="Times New Roman" pitchFamily="18" charset="0"/>
                <a:cs typeface="Times New Roman" pitchFamily="18" charset="0"/>
              </a:rPr>
              <a:t>на базе сельских ЦБ с мобильными комплексами для ранней диагностики и выделения групп риска социально значимых заболеваний</a:t>
            </a:r>
            <a:endParaRPr lang="ru-RU" sz="1400" b="1" dirty="0">
              <a:solidFill>
                <a:srgbClr val="794777"/>
              </a:solidFill>
              <a:latin typeface="Times New Roman" pitchFamily="18" charset="0"/>
              <a:cs typeface="Times New Roman" pitchFamily="18" charset="0"/>
            </a:endParaRPr>
          </a:p>
        </p:txBody>
      </p:sp>
      <p:sp>
        <p:nvSpPr>
          <p:cNvPr id="7" name="Выноска со стрелкой влево 6"/>
          <p:cNvSpPr/>
          <p:nvPr/>
        </p:nvSpPr>
        <p:spPr>
          <a:xfrm>
            <a:off x="6429388" y="357166"/>
            <a:ext cx="2571768" cy="1214446"/>
          </a:xfrm>
          <a:prstGeom prst="leftArrowCallout">
            <a:avLst>
              <a:gd name="adj1" fmla="val 6291"/>
              <a:gd name="adj2" fmla="val 11053"/>
              <a:gd name="adj3" fmla="val 14568"/>
              <a:gd name="adj4" fmla="val 84929"/>
            </a:avLst>
          </a:prstGeom>
          <a:solidFill>
            <a:schemeClr val="accent3"/>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solidFill>
                  <a:srgbClr val="FF0000"/>
                </a:solidFill>
                <a:latin typeface="Times New Roman" pitchFamily="18" charset="0"/>
                <a:cs typeface="Times New Roman" pitchFamily="18" charset="0"/>
              </a:rPr>
              <a:t>Сосудистые отделения</a:t>
            </a:r>
            <a:r>
              <a:rPr lang="ru-RU" sz="1400" dirty="0" smtClean="0"/>
              <a:t> </a:t>
            </a:r>
            <a:r>
              <a:rPr lang="ru-RU" sz="1400" dirty="0" smtClean="0">
                <a:solidFill>
                  <a:srgbClr val="FF0000"/>
                </a:solidFill>
              </a:rPr>
              <a:t> </a:t>
            </a:r>
            <a:r>
              <a:rPr lang="ru-RU" sz="1400" b="1" dirty="0" smtClean="0">
                <a:solidFill>
                  <a:srgbClr val="FF0000"/>
                </a:solidFill>
                <a:latin typeface="Times New Roman" pitchFamily="18" charset="0"/>
                <a:cs typeface="Times New Roman" pitchFamily="18" charset="0"/>
              </a:rPr>
              <a:t>с маршрутами своевременной доставки больных с инсультом и инфарктом</a:t>
            </a:r>
            <a:r>
              <a:rPr lang="ru-RU" sz="1400" dirty="0" smtClean="0"/>
              <a:t>, </a:t>
            </a:r>
            <a:endParaRPr lang="ru-RU" sz="1400" b="1" dirty="0">
              <a:solidFill>
                <a:srgbClr val="FF0000"/>
              </a:solidFill>
              <a:latin typeface="Times New Roman" pitchFamily="18" charset="0"/>
              <a:cs typeface="Times New Roman" pitchFamily="18" charset="0"/>
            </a:endParaRPr>
          </a:p>
        </p:txBody>
      </p:sp>
      <p:sp>
        <p:nvSpPr>
          <p:cNvPr id="8" name="Выноска со стрелкой вправо 7"/>
          <p:cNvSpPr/>
          <p:nvPr/>
        </p:nvSpPr>
        <p:spPr>
          <a:xfrm>
            <a:off x="0" y="4500570"/>
            <a:ext cx="1857356" cy="1143008"/>
          </a:xfrm>
          <a:prstGeom prst="rightArrowCallout">
            <a:avLst>
              <a:gd name="adj1" fmla="val 8036"/>
              <a:gd name="adj2" fmla="val 11891"/>
              <a:gd name="adj3" fmla="val 19217"/>
              <a:gd name="adj4" fmla="val 81533"/>
            </a:avLst>
          </a:prstGeom>
          <a:solidFill>
            <a:schemeClr val="accent3"/>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err="1" smtClean="0">
                <a:solidFill>
                  <a:schemeClr val="tx1"/>
                </a:solidFill>
                <a:latin typeface="Times New Roman" pitchFamily="18" charset="0"/>
                <a:cs typeface="Times New Roman" pitchFamily="18" charset="0"/>
              </a:rPr>
              <a:t>Телемедицина</a:t>
            </a:r>
            <a:endParaRPr lang="ru-RU" sz="1400" b="1" i="1" dirty="0" smtClean="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и другие дистанционные формы обслуживания</a:t>
            </a:r>
            <a:r>
              <a:rPr lang="ru-RU" sz="1400" dirty="0" smtClean="0"/>
              <a:t>.</a:t>
            </a:r>
            <a:endParaRPr lang="ru-RU" sz="1400" dirty="0">
              <a:latin typeface="Times New Roman" pitchFamily="18" charset="0"/>
              <a:cs typeface="Times New Roman" pitchFamily="18" charset="0"/>
            </a:endParaRPr>
          </a:p>
        </p:txBody>
      </p:sp>
      <p:sp>
        <p:nvSpPr>
          <p:cNvPr id="9" name="Выноска со стрелкой влево 8"/>
          <p:cNvSpPr/>
          <p:nvPr/>
        </p:nvSpPr>
        <p:spPr>
          <a:xfrm>
            <a:off x="5072066" y="2143116"/>
            <a:ext cx="2928958" cy="1000132"/>
          </a:xfrm>
          <a:prstGeom prst="leftArrowCallout">
            <a:avLst>
              <a:gd name="adj1" fmla="val 15362"/>
              <a:gd name="adj2" fmla="val 19217"/>
              <a:gd name="adj3" fmla="val 17289"/>
              <a:gd name="adj4" fmla="val 79360"/>
            </a:avLst>
          </a:prstGeom>
          <a:solidFill>
            <a:schemeClr val="accent3"/>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solidFill>
                  <a:schemeClr val="accent6">
                    <a:lumMod val="75000"/>
                  </a:schemeClr>
                </a:solidFill>
                <a:latin typeface="Times New Roman" pitchFamily="18" charset="0"/>
                <a:cs typeface="Times New Roman" pitchFamily="18" charset="0"/>
              </a:rPr>
              <a:t>Межрайонные центры </a:t>
            </a:r>
            <a:r>
              <a:rPr lang="ru-RU" sz="1400" b="1" dirty="0" smtClean="0">
                <a:solidFill>
                  <a:schemeClr val="accent6">
                    <a:lumMod val="75000"/>
                  </a:schemeClr>
                </a:solidFill>
                <a:latin typeface="Times New Roman" pitchFamily="18" charset="0"/>
                <a:cs typeface="Times New Roman" pitchFamily="18" charset="0"/>
              </a:rPr>
              <a:t>стационарной и амбулаторной помощи по многим направлениям</a:t>
            </a:r>
            <a:endParaRPr lang="ru-RU" sz="1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Пергамент"/>
          <p:cNvSpPr>
            <a:spLocks noChangeArrowheads="1"/>
          </p:cNvSpPr>
          <p:nvPr/>
        </p:nvSpPr>
        <p:spPr bwMode="auto">
          <a:xfrm>
            <a:off x="251520" y="640913"/>
            <a:ext cx="8678198" cy="6055504"/>
          </a:xfrm>
          <a:prstGeom prst="rect">
            <a:avLst/>
          </a:prstGeom>
          <a:solidFill>
            <a:schemeClr val="bg1"/>
          </a:solidFill>
          <a:ln w="3175">
            <a:solidFill>
              <a:schemeClr val="tx1"/>
            </a:solidFill>
            <a:miter lim="800000"/>
            <a:headEnd/>
            <a:tailEnd/>
          </a:ln>
        </p:spPr>
        <p:txBody>
          <a:bodyPr wrap="square">
            <a:spAutoFit/>
          </a:bodyPr>
          <a:lstStyle/>
          <a:p>
            <a:pPr indent="450215">
              <a:spcBef>
                <a:spcPts val="600"/>
              </a:spcBef>
              <a:spcAft>
                <a:spcPts val="0"/>
              </a:spcAft>
            </a:pPr>
            <a:r>
              <a:rPr lang="ru-RU" sz="1750" b="1" dirty="0" err="1" smtClean="0">
                <a:latin typeface="Times New Roman"/>
                <a:ea typeface="Calibri"/>
              </a:rPr>
              <a:t>Приарктические</a:t>
            </a:r>
            <a:r>
              <a:rPr lang="ru-RU" sz="1750" b="1" dirty="0" smtClean="0">
                <a:latin typeface="Times New Roman"/>
                <a:ea typeface="Calibri"/>
              </a:rPr>
              <a:t> муниципалитеты  как </a:t>
            </a:r>
            <a:r>
              <a:rPr lang="ru-RU" sz="1750" b="1" dirty="0" err="1" smtClean="0">
                <a:latin typeface="Times New Roman"/>
                <a:ea typeface="Calibri"/>
              </a:rPr>
              <a:t>крайнесеверная</a:t>
            </a:r>
            <a:r>
              <a:rPr lang="ru-RU" sz="1750" b="1" dirty="0" smtClean="0">
                <a:latin typeface="Times New Roman"/>
                <a:ea typeface="Calibri"/>
              </a:rPr>
              <a:t> часть хозяйственно освоенной материковой территории обладают всеми особенностями «большой» Арктики, поэтому  проблемы и диспропорции их экономического  пространства адекватны с учетом усиления  негативного эффект за счет экстремальности условий прибрежной части.</a:t>
            </a:r>
          </a:p>
          <a:p>
            <a:pPr indent="450215">
              <a:spcBef>
                <a:spcPts val="600"/>
              </a:spcBef>
              <a:spcAft>
                <a:spcPts val="0"/>
              </a:spcAft>
            </a:pPr>
            <a:r>
              <a:rPr lang="ru-RU" sz="1750" b="1" dirty="0" smtClean="0">
                <a:latin typeface="Times New Roman"/>
                <a:ea typeface="Calibri"/>
              </a:rPr>
              <a:t>Специфика производственно-сервисного пространства </a:t>
            </a:r>
            <a:r>
              <a:rPr lang="ru-RU" sz="1750" b="1" dirty="0" err="1" smtClean="0">
                <a:latin typeface="Times New Roman"/>
                <a:ea typeface="Calibri"/>
              </a:rPr>
              <a:t>азональна</a:t>
            </a:r>
            <a:r>
              <a:rPr lang="ru-RU" sz="1750" b="1" dirty="0" smtClean="0">
                <a:latin typeface="Times New Roman"/>
                <a:ea typeface="Calibri"/>
              </a:rPr>
              <a:t>  и сгенерирована традиционным и индустриальным типами освоения и соответствующими системами расселения и хозяйства – сельской и городской. </a:t>
            </a:r>
          </a:p>
          <a:p>
            <a:pPr indent="450215">
              <a:spcBef>
                <a:spcPts val="600"/>
              </a:spcBef>
              <a:spcAft>
                <a:spcPts val="0"/>
              </a:spcAft>
            </a:pPr>
            <a:r>
              <a:rPr lang="ru-RU" sz="1750" b="1" dirty="0" smtClean="0">
                <a:latin typeface="Times New Roman"/>
                <a:ea typeface="Calibri"/>
              </a:rPr>
              <a:t>Основной параметр экономического пространства – плотность. Территориальную  </a:t>
            </a:r>
            <a:r>
              <a:rPr lang="ru-RU" sz="1750" b="1" dirty="0" smtClean="0">
                <a:latin typeface="Times New Roman"/>
                <a:ea typeface="Calibri"/>
              </a:rPr>
              <a:t>плотность характеризуют </a:t>
            </a:r>
            <a:r>
              <a:rPr lang="ru-RU" sz="1750" b="1" dirty="0" smtClean="0">
                <a:latin typeface="Times New Roman"/>
                <a:ea typeface="Calibri"/>
              </a:rPr>
              <a:t>концентрация и дисперсность размещения объектов сервиса и производства. Видовая – отражает их </a:t>
            </a:r>
            <a:r>
              <a:rPr lang="ru-RU" sz="1750" b="1" dirty="0" smtClean="0">
                <a:latin typeface="Times New Roman"/>
                <a:ea typeface="Calibri"/>
              </a:rPr>
              <a:t>разнообразие. </a:t>
            </a:r>
            <a:endParaRPr lang="ru-RU" sz="1750" b="1" dirty="0" smtClean="0">
              <a:latin typeface="Times New Roman"/>
              <a:ea typeface="Calibri"/>
            </a:endParaRPr>
          </a:p>
          <a:p>
            <a:pPr indent="450215">
              <a:spcBef>
                <a:spcPts val="600"/>
              </a:spcBef>
              <a:spcAft>
                <a:spcPts val="0"/>
              </a:spcAft>
            </a:pPr>
            <a:r>
              <a:rPr lang="ru-RU" sz="1750" b="1" dirty="0" smtClean="0">
                <a:latin typeface="Times New Roman"/>
                <a:ea typeface="Calibri"/>
              </a:rPr>
              <a:t>Диспропорции территориальной плотности приводят к поляризации сервисного и еще больше производственного пространства на городских территориях. Более низкая концентрация деятельности в центрах сельских районах не компенсируется недостаточным дисперсным размещением в других населенных пунктах.</a:t>
            </a:r>
          </a:p>
          <a:p>
            <a:pPr indent="450215">
              <a:spcBef>
                <a:spcPts val="600"/>
              </a:spcBef>
              <a:spcAft>
                <a:spcPts val="0"/>
              </a:spcAft>
            </a:pPr>
            <a:r>
              <a:rPr lang="ru-RU" sz="1750" b="1" dirty="0" smtClean="0">
                <a:latin typeface="Times New Roman"/>
                <a:ea typeface="Calibri"/>
              </a:rPr>
              <a:t>Разреженное и поляризованное экономическое пространство  субарктики может быть скорректировано за счет </a:t>
            </a:r>
            <a:r>
              <a:rPr lang="ru-RU" sz="1750" b="1" dirty="0" err="1" smtClean="0">
                <a:latin typeface="Times New Roman"/>
                <a:ea typeface="Calibri"/>
              </a:rPr>
              <a:t>мультидифференциации</a:t>
            </a:r>
            <a:r>
              <a:rPr lang="ru-RU" sz="1750" b="1" dirty="0" smtClean="0">
                <a:latin typeface="Times New Roman"/>
                <a:ea typeface="Calibri"/>
              </a:rPr>
              <a:t> сервиса и производства его точек и роста их связанности, сплочения пространства на основе  развития транспортной, энергетической, информационной инфраструктуры и </a:t>
            </a:r>
            <a:r>
              <a:rPr lang="ru-RU" sz="1750" b="1" dirty="0" err="1" smtClean="0">
                <a:latin typeface="Times New Roman"/>
                <a:ea typeface="Calibri"/>
              </a:rPr>
              <a:t>внутрисетевого</a:t>
            </a:r>
            <a:r>
              <a:rPr lang="ru-RU" sz="1750" b="1" dirty="0" smtClean="0">
                <a:latin typeface="Times New Roman"/>
                <a:ea typeface="Calibri"/>
              </a:rPr>
              <a:t> взаимодействия организаций. </a:t>
            </a:r>
            <a:r>
              <a:rPr lang="ru-RU" sz="1750" b="1" dirty="0" smtClean="0">
                <a:latin typeface="Times New Roman" pitchFamily="18" charset="0"/>
                <a:cs typeface="Times New Roman" pitchFamily="18" charset="0"/>
              </a:rPr>
              <a:t>      </a:t>
            </a:r>
          </a:p>
        </p:txBody>
      </p:sp>
      <p:sp>
        <p:nvSpPr>
          <p:cNvPr id="3" name="Rectangle 2"/>
          <p:cNvSpPr>
            <a:spLocks noChangeArrowheads="1"/>
          </p:cNvSpPr>
          <p:nvPr/>
        </p:nvSpPr>
        <p:spPr bwMode="auto">
          <a:xfrm>
            <a:off x="285720" y="0"/>
            <a:ext cx="2558658" cy="646331"/>
          </a:xfrm>
          <a:prstGeom prst="rect">
            <a:avLst/>
          </a:prstGeom>
          <a:noFill/>
          <a:ln w="9525">
            <a:noFill/>
            <a:miter lim="800000"/>
            <a:headEnd/>
            <a:tailEnd/>
          </a:ln>
        </p:spPr>
        <p:txBody>
          <a:bodyPr wrap="square">
            <a:spAutoFit/>
          </a:bodyPr>
          <a:lstStyle/>
          <a:p>
            <a:r>
              <a:rPr lang="ru-RU" sz="3600" b="1" dirty="0" smtClean="0">
                <a:solidFill>
                  <a:srgbClr val="C00000"/>
                </a:solidFill>
                <a:latin typeface="Times New Roman" pitchFamily="18" charset="0"/>
                <a:cs typeface="Times New Roman" pitchFamily="18" charset="0"/>
              </a:rPr>
              <a:t>Резюме</a:t>
            </a:r>
            <a:endParaRPr lang="ru-RU"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idx="4294967295"/>
          </p:nvPr>
        </p:nvSpPr>
        <p:spPr>
          <a:xfrm>
            <a:off x="285750" y="5857875"/>
            <a:ext cx="6553200" cy="714375"/>
          </a:xfrm>
          <a:noFill/>
        </p:spPr>
        <p:txBody>
          <a:bodyPr/>
          <a:lstStyle/>
          <a:p>
            <a:pPr eaLnBrk="1" hangingPunct="1"/>
            <a:r>
              <a:rPr lang="ru-RU" b="1" smtClean="0">
                <a:solidFill>
                  <a:schemeClr val="bg1"/>
                </a:solidFill>
                <a:latin typeface="Times New Roman" pitchFamily="18" charset="0"/>
              </a:rPr>
              <a:t>Благодарю за внимание</a:t>
            </a:r>
            <a:r>
              <a:rPr lang="ru-RU" smtClean="0">
                <a:solidFill>
                  <a:schemeClr val="bg1"/>
                </a:solidFill>
                <a:latin typeface="Times New Roman" pitchFamily="18" charset="0"/>
              </a:rPr>
              <a:t/>
            </a:r>
            <a:br>
              <a:rPr lang="ru-RU" smtClean="0">
                <a:solidFill>
                  <a:schemeClr val="bg1"/>
                </a:solidFill>
                <a:latin typeface="Times New Roman" pitchFamily="18" charset="0"/>
              </a:rPr>
            </a:br>
            <a:endParaRPr lang="ru-RU" smtClean="0">
              <a:solidFill>
                <a:schemeClr val="bg1"/>
              </a:solidFill>
              <a:latin typeface="Times New Roman" pitchFamily="18" charset="0"/>
            </a:endParaRPr>
          </a:p>
        </p:txBody>
      </p:sp>
      <p:pic>
        <p:nvPicPr>
          <p:cNvPr id="2050" name="Picture 2" descr="E:\Фото с пездок в районы\фото Прилузье\IMG_3451.jpg"/>
          <p:cNvPicPr>
            <a:picLocks noChangeAspect="1" noChangeArrowheads="1"/>
          </p:cNvPicPr>
          <p:nvPr/>
        </p:nvPicPr>
        <p:blipFill>
          <a:blip r:embed="rId2" cstate="print"/>
          <a:srcRect r="-2130" b="9574"/>
          <a:stretch>
            <a:fillRect/>
          </a:stretch>
        </p:blipFill>
        <p:spPr bwMode="auto">
          <a:xfrm>
            <a:off x="142844" y="285728"/>
            <a:ext cx="9144000" cy="6072282"/>
          </a:xfrm>
          <a:prstGeom prst="rect">
            <a:avLst/>
          </a:prstGeom>
          <a:noFill/>
        </p:spPr>
      </p:pic>
      <p:sp>
        <p:nvSpPr>
          <p:cNvPr id="6" name="Rectangle 3"/>
          <p:cNvSpPr txBox="1">
            <a:spLocks/>
          </p:cNvSpPr>
          <p:nvPr/>
        </p:nvSpPr>
        <p:spPr bwMode="auto">
          <a:xfrm>
            <a:off x="1857356" y="6296044"/>
            <a:ext cx="7143800" cy="561956"/>
          </a:xfrm>
          <a:prstGeom prst="rect">
            <a:avLst/>
          </a:prstGeom>
          <a:noFill/>
        </p:spPr>
        <p:txBody>
          <a:bodyPr anchor="b">
            <a:noAutofit/>
          </a:bodyPr>
          <a:lstStyle/>
          <a:p>
            <a:pPr>
              <a:defRPr/>
            </a:pPr>
            <a:endParaRPr lang="ru-RU" sz="3200" b="1" i="1" dirty="0" smtClean="0">
              <a:latin typeface="Arial" charset="0"/>
              <a:ea typeface="+mj-ea"/>
              <a:cs typeface="+mj-cs"/>
            </a:endParaRPr>
          </a:p>
          <a:p>
            <a:pPr>
              <a:defRPr/>
            </a:pPr>
            <a:endParaRPr lang="ru-RU" sz="3200" b="1" i="1" dirty="0" smtClean="0">
              <a:ea typeface="+mj-ea"/>
              <a:cs typeface="+mj-cs"/>
            </a:endParaRPr>
          </a:p>
          <a:p>
            <a:pPr>
              <a:defRPr/>
            </a:pPr>
            <a:endParaRPr lang="ru-RU" sz="3200" b="1" i="1" dirty="0" smtClean="0">
              <a:latin typeface="Arial" charset="0"/>
              <a:ea typeface="+mj-ea"/>
              <a:cs typeface="+mj-cs"/>
            </a:endParaRPr>
          </a:p>
          <a:p>
            <a:pPr>
              <a:defRPr/>
            </a:pPr>
            <a:r>
              <a:rPr lang="ru-RU" sz="3200" b="1" i="1" dirty="0" smtClean="0">
                <a:latin typeface="Arial" charset="0"/>
                <a:ea typeface="+mj-ea"/>
                <a:cs typeface="+mj-cs"/>
              </a:rPr>
              <a:t>Благодарю за внимание</a:t>
            </a:r>
            <a:endParaRPr lang="ru-RU" sz="3200" b="1" i="1" dirty="0">
              <a:latin typeface="Arial" charset="0"/>
              <a:ea typeface="+mj-ea"/>
              <a:cs typeface="+mj-cs"/>
            </a:endParaRPr>
          </a:p>
        </p:txBody>
      </p:sp>
      <p:sp>
        <p:nvSpPr>
          <p:cNvPr id="9" name="Rectangle 3"/>
          <p:cNvSpPr txBox="1">
            <a:spLocks/>
          </p:cNvSpPr>
          <p:nvPr/>
        </p:nvSpPr>
        <p:spPr bwMode="auto">
          <a:xfrm>
            <a:off x="4000496" y="0"/>
            <a:ext cx="4838704" cy="347642"/>
          </a:xfrm>
          <a:prstGeom prst="rect">
            <a:avLst/>
          </a:prstGeom>
          <a:noFill/>
        </p:spPr>
        <p:txBody>
          <a:bodyPr anchor="b">
            <a:normAutofit fontScale="85000" lnSpcReduction="20000"/>
          </a:bodyPr>
          <a:lstStyle/>
          <a:p>
            <a:pPr>
              <a:defRPr/>
            </a:pPr>
            <a:r>
              <a:rPr lang="ru-RU" sz="1200" b="1" i="1" dirty="0" smtClean="0">
                <a:latin typeface="Arial" charset="0"/>
                <a:ea typeface="+mj-ea"/>
                <a:cs typeface="+mj-cs"/>
              </a:rPr>
              <a:t>пос. </a:t>
            </a:r>
            <a:r>
              <a:rPr lang="ru-RU" sz="1200" b="1" i="1" dirty="0" err="1" smtClean="0">
                <a:latin typeface="Arial" charset="0"/>
                <a:ea typeface="+mj-ea"/>
                <a:cs typeface="+mj-cs"/>
              </a:rPr>
              <a:t>Ваймес</a:t>
            </a:r>
            <a:r>
              <a:rPr lang="ru-RU" sz="1200" b="1" i="1" dirty="0" smtClean="0">
                <a:latin typeface="Arial" charset="0"/>
                <a:ea typeface="+mj-ea"/>
                <a:cs typeface="+mj-cs"/>
              </a:rPr>
              <a:t>, </a:t>
            </a:r>
            <a:r>
              <a:rPr lang="ru-RU" sz="1200" b="1" i="1" dirty="0" err="1" smtClean="0">
                <a:latin typeface="Arial" charset="0"/>
                <a:ea typeface="+mj-ea"/>
                <a:cs typeface="+mj-cs"/>
              </a:rPr>
              <a:t>Прилузский</a:t>
            </a:r>
            <a:r>
              <a:rPr lang="ru-RU" sz="1200" b="1" i="1" dirty="0" smtClean="0">
                <a:latin typeface="Arial" charset="0"/>
                <a:ea typeface="+mj-ea"/>
                <a:cs typeface="+mj-cs"/>
              </a:rPr>
              <a:t> район</a:t>
            </a:r>
            <a:r>
              <a:rPr lang="ru-RU" sz="1200" b="1" i="1" dirty="0">
                <a:latin typeface="Arial" charset="0"/>
                <a:ea typeface="+mj-ea"/>
                <a:cs typeface="+mj-cs"/>
              </a:rPr>
              <a:t>, </a:t>
            </a:r>
            <a:r>
              <a:rPr lang="ru-RU" sz="1200" b="1" i="1" dirty="0" smtClean="0">
                <a:latin typeface="Arial" charset="0"/>
                <a:ea typeface="+mj-ea"/>
                <a:cs typeface="+mj-cs"/>
              </a:rPr>
              <a:t>Республика Коми, фото В. </a:t>
            </a:r>
            <a:r>
              <a:rPr lang="ru-RU" sz="1200" b="1" i="1" dirty="0" err="1" smtClean="0">
                <a:latin typeface="Arial" charset="0"/>
                <a:ea typeface="+mj-ea"/>
                <a:cs typeface="+mj-cs"/>
              </a:rPr>
              <a:t>Носкова</a:t>
            </a:r>
            <a:r>
              <a:rPr lang="ru-RU" sz="1200" b="1" i="1" dirty="0" smtClean="0">
                <a:latin typeface="Arial" charset="0"/>
                <a:ea typeface="+mj-ea"/>
                <a:cs typeface="+mj-cs"/>
              </a:rPr>
              <a:t> </a:t>
            </a:r>
            <a:r>
              <a:rPr lang="ru-RU" sz="1200" b="1" i="1" dirty="0">
                <a:latin typeface="Arial" charset="0"/>
                <a:ea typeface="+mj-ea"/>
                <a:cs typeface="+mj-cs"/>
              </a:rPr>
              <a:t/>
            </a:r>
            <a:br>
              <a:rPr lang="ru-RU" sz="1200" b="1" i="1" dirty="0">
                <a:latin typeface="Arial" charset="0"/>
                <a:ea typeface="+mj-ea"/>
                <a:cs typeface="+mj-cs"/>
              </a:rPr>
            </a:br>
            <a:endParaRPr lang="ru-RU" sz="1200" b="1" i="1" dirty="0">
              <a:latin typeface="Arial"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571480"/>
            <a:ext cx="3043230" cy="3786214"/>
          </a:xfrm>
        </p:spPr>
        <p:txBody>
          <a:bodyPr/>
          <a:lstStyle/>
          <a:p>
            <a:r>
              <a:rPr lang="en-US" sz="1400" b="1" dirty="0" smtClean="0">
                <a:solidFill>
                  <a:srgbClr val="000000"/>
                </a:solidFill>
                <a:latin typeface="arial"/>
              </a:rPr>
              <a:t>Several definitions of the Arctic as a region exist and are all used extensively. </a:t>
            </a:r>
            <a:r>
              <a:rPr lang="ru-RU" sz="1400" b="1" dirty="0" smtClean="0">
                <a:solidFill>
                  <a:srgbClr val="000000"/>
                </a:solidFill>
                <a:latin typeface="arial"/>
              </a:rPr>
              <a:t/>
            </a:r>
            <a:br>
              <a:rPr lang="ru-RU" sz="1400" b="1" dirty="0" smtClean="0">
                <a:solidFill>
                  <a:srgbClr val="000000"/>
                </a:solidFill>
                <a:latin typeface="arial"/>
              </a:rPr>
            </a:br>
            <a:r>
              <a:rPr lang="ru-RU" sz="1400" b="1" dirty="0" smtClean="0">
                <a:solidFill>
                  <a:srgbClr val="000000"/>
                </a:solidFill>
                <a:latin typeface="arial"/>
              </a:rPr>
              <a:t/>
            </a:r>
            <a:br>
              <a:rPr lang="ru-RU" sz="1400" b="1" dirty="0" smtClean="0">
                <a:solidFill>
                  <a:srgbClr val="000000"/>
                </a:solidFill>
                <a:latin typeface="arial"/>
              </a:rPr>
            </a:br>
            <a:r>
              <a:rPr lang="en-US" sz="1600" b="1" dirty="0" smtClean="0">
                <a:solidFill>
                  <a:srgbClr val="C00000"/>
                </a:solidFill>
                <a:latin typeface="arial"/>
              </a:rPr>
              <a:t>Definitions of the geographic boundaries of the Arctic vary, including such definitions as </a:t>
            </a:r>
            <a:r>
              <a:rPr lang="ru-RU" sz="1600" b="1" dirty="0" smtClean="0">
                <a:solidFill>
                  <a:srgbClr val="C00000"/>
                </a:solidFill>
                <a:latin typeface="arial"/>
              </a:rPr>
              <a:t/>
            </a:r>
            <a:br>
              <a:rPr lang="ru-RU" sz="1600" b="1" dirty="0" smtClean="0">
                <a:solidFill>
                  <a:srgbClr val="C00000"/>
                </a:solidFill>
                <a:latin typeface="arial"/>
              </a:rPr>
            </a:br>
            <a:r>
              <a:rPr lang="ru-RU" sz="1600" b="1" dirty="0" smtClean="0">
                <a:solidFill>
                  <a:srgbClr val="C00000"/>
                </a:solidFill>
                <a:latin typeface="arial"/>
              </a:rPr>
              <a:t>   </a:t>
            </a:r>
            <a:r>
              <a:rPr lang="en-US" sz="1600" b="1" dirty="0" smtClean="0">
                <a:solidFill>
                  <a:srgbClr val="C00000"/>
                </a:solidFill>
                <a:latin typeface="arial"/>
              </a:rPr>
              <a:t>the area with a July isotherm below 10º C, </a:t>
            </a:r>
            <a:r>
              <a:rPr lang="ru-RU" sz="1600" b="1" dirty="0" smtClean="0">
                <a:solidFill>
                  <a:srgbClr val="C00000"/>
                </a:solidFill>
                <a:latin typeface="arial"/>
              </a:rPr>
              <a:t/>
            </a:r>
            <a:br>
              <a:rPr lang="ru-RU" sz="1600" b="1" dirty="0" smtClean="0">
                <a:solidFill>
                  <a:srgbClr val="C00000"/>
                </a:solidFill>
                <a:latin typeface="arial"/>
              </a:rPr>
            </a:br>
            <a:r>
              <a:rPr lang="ru-RU" sz="1600" b="1" dirty="0" smtClean="0">
                <a:solidFill>
                  <a:srgbClr val="C00000"/>
                </a:solidFill>
                <a:latin typeface="arial"/>
              </a:rPr>
              <a:t>   </a:t>
            </a:r>
            <a:r>
              <a:rPr lang="en-US" sz="1600" b="1" dirty="0" smtClean="0">
                <a:solidFill>
                  <a:srgbClr val="C00000"/>
                </a:solidFill>
                <a:latin typeface="arial"/>
              </a:rPr>
              <a:t>vegetation distribution (tundra) </a:t>
            </a:r>
            <a:r>
              <a:rPr lang="ru-RU" sz="1600" b="1" dirty="0" smtClean="0">
                <a:solidFill>
                  <a:srgbClr val="C00000"/>
                </a:solidFill>
                <a:latin typeface="arial"/>
              </a:rPr>
              <a:t>,</a:t>
            </a:r>
            <a:br>
              <a:rPr lang="ru-RU" sz="1600" b="1" dirty="0" smtClean="0">
                <a:solidFill>
                  <a:srgbClr val="C00000"/>
                </a:solidFill>
                <a:latin typeface="arial"/>
              </a:rPr>
            </a:br>
            <a:r>
              <a:rPr lang="ru-RU" sz="1600" b="1" dirty="0" smtClean="0">
                <a:solidFill>
                  <a:srgbClr val="C00000"/>
                </a:solidFill>
                <a:latin typeface="arial"/>
              </a:rPr>
              <a:t>    </a:t>
            </a:r>
            <a:r>
              <a:rPr lang="en-US" sz="1600" b="1" dirty="0" smtClean="0">
                <a:solidFill>
                  <a:srgbClr val="C00000"/>
                </a:solidFill>
                <a:latin typeface="arial"/>
              </a:rPr>
              <a:t>or political boundaries. </a:t>
            </a:r>
            <a:r>
              <a:rPr lang="ru-RU" sz="1600" b="1" dirty="0" smtClean="0">
                <a:solidFill>
                  <a:srgbClr val="C00000"/>
                </a:solidFill>
                <a:latin typeface="arial"/>
              </a:rPr>
              <a:t/>
            </a:r>
            <a:br>
              <a:rPr lang="ru-RU" sz="1600" b="1" dirty="0" smtClean="0">
                <a:solidFill>
                  <a:srgbClr val="C00000"/>
                </a:solidFill>
                <a:latin typeface="arial"/>
              </a:rPr>
            </a:br>
            <a:r>
              <a:rPr lang="ru-RU" sz="1600" b="1" dirty="0" smtClean="0">
                <a:solidFill>
                  <a:srgbClr val="C00000"/>
                </a:solidFill>
                <a:latin typeface="arial"/>
              </a:rPr>
              <a:t/>
            </a:r>
            <a:br>
              <a:rPr lang="ru-RU" sz="1600" b="1" dirty="0" smtClean="0">
                <a:solidFill>
                  <a:srgbClr val="C00000"/>
                </a:solidFill>
                <a:latin typeface="arial"/>
              </a:rPr>
            </a:br>
            <a:r>
              <a:rPr lang="ru-RU" sz="1400" dirty="0" smtClean="0">
                <a:hlinkClick r:id="rId2"/>
              </a:rPr>
              <a:t>http://www.grida.no/graphicslib/detail/definitions-of-the-arctic_12ba</a:t>
            </a:r>
            <a:r>
              <a:rPr lang="ru-RU" sz="1400" dirty="0" smtClean="0"/>
              <a:t/>
            </a:r>
            <a:br>
              <a:rPr lang="ru-RU" sz="1400" dirty="0" smtClean="0"/>
            </a:br>
            <a:r>
              <a:rPr lang="ru-RU" sz="1400" b="1" dirty="0" smtClean="0">
                <a:solidFill>
                  <a:srgbClr val="C00000"/>
                </a:solidFill>
                <a:latin typeface="arial"/>
              </a:rPr>
              <a:t/>
            </a:r>
            <a:br>
              <a:rPr lang="ru-RU" sz="1400" b="1" dirty="0" smtClean="0">
                <a:solidFill>
                  <a:srgbClr val="C00000"/>
                </a:solidFill>
                <a:latin typeface="arial"/>
              </a:rPr>
            </a:br>
            <a:r>
              <a:rPr lang="ru-RU" sz="1400" b="1" dirty="0" smtClean="0">
                <a:solidFill>
                  <a:srgbClr val="000000"/>
                </a:solidFill>
                <a:latin typeface="arial"/>
              </a:rPr>
              <a:t/>
            </a:r>
            <a:br>
              <a:rPr lang="ru-RU" sz="1400" b="1" dirty="0" smtClean="0">
                <a:solidFill>
                  <a:srgbClr val="000000"/>
                </a:solidFill>
                <a:latin typeface="arial"/>
              </a:rPr>
            </a:br>
            <a:endParaRPr lang="ru-RU" sz="1400" b="1" dirty="0"/>
          </a:p>
        </p:txBody>
      </p:sp>
      <p:pic>
        <p:nvPicPr>
          <p:cNvPr id="2050" name="Picture 2" descr="E:\Администрирование\Лаборатория МТП\Проекты Программы\Печоро-Уральская Арктика\Источники\Карта Арктики\definitions-of-the-arctic_12ba.jpg"/>
          <p:cNvPicPr>
            <a:picLocks noChangeAspect="1" noChangeArrowheads="1"/>
          </p:cNvPicPr>
          <p:nvPr/>
        </p:nvPicPr>
        <p:blipFill>
          <a:blip r:embed="rId3"/>
          <a:srcRect/>
          <a:stretch>
            <a:fillRect/>
          </a:stretch>
        </p:blipFill>
        <p:spPr bwMode="auto">
          <a:xfrm>
            <a:off x="0" y="0"/>
            <a:ext cx="5916725" cy="6572272"/>
          </a:xfrm>
          <a:prstGeom prst="rect">
            <a:avLst/>
          </a:prstGeom>
          <a:noFill/>
        </p:spPr>
      </p:pic>
      <p:sp>
        <p:nvSpPr>
          <p:cNvPr id="5" name="Стрелка вверх 4"/>
          <p:cNvSpPr/>
          <p:nvPr/>
        </p:nvSpPr>
        <p:spPr>
          <a:xfrm rot="18883094">
            <a:off x="4724224" y="3919264"/>
            <a:ext cx="730942" cy="1336536"/>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39825"/>
          </a:xfrm>
        </p:spPr>
        <p:txBody>
          <a:bodyPr/>
          <a:lstStyle/>
          <a:p>
            <a:pPr>
              <a:spcAft>
                <a:spcPts val="0"/>
              </a:spcAft>
            </a:pPr>
            <a:r>
              <a:rPr lang="ru-RU" sz="3600" b="1" kern="1800" dirty="0" smtClean="0">
                <a:solidFill>
                  <a:srgbClr val="C00000"/>
                </a:solidFill>
                <a:latin typeface="Times New Roman"/>
                <a:ea typeface="Times New Roman"/>
                <a:cs typeface="Times New Roman"/>
              </a:rPr>
              <a:t>Карта внутренних границ АЗРФ</a:t>
            </a:r>
            <a:br>
              <a:rPr lang="ru-RU" sz="3600" b="1" kern="1800" dirty="0" smtClean="0">
                <a:solidFill>
                  <a:srgbClr val="C00000"/>
                </a:solidFill>
                <a:latin typeface="Times New Roman"/>
                <a:ea typeface="Times New Roman"/>
                <a:cs typeface="Times New Roman"/>
              </a:rPr>
            </a:br>
            <a:r>
              <a:rPr lang="ru-RU" sz="2000" dirty="0" smtClean="0">
                <a:solidFill>
                  <a:schemeClr val="tx1"/>
                </a:solidFill>
                <a:latin typeface="Times New Roman" pitchFamily="18" charset="0"/>
                <a:cs typeface="Times New Roman" pitchFamily="18" charset="0"/>
              </a:rPr>
              <a:t>Состав определен решением Государственной комиссии при Совете Министров СССР по делам Арктики от 22 апреля 1989 г</a:t>
            </a:r>
            <a:r>
              <a:rPr lang="ru-RU" sz="2000" dirty="0" smtClean="0">
                <a:solidFill>
                  <a:schemeClr val="tx1"/>
                </a:solidFill>
                <a:latin typeface="Times New Roman" pitchFamily="18" charset="0"/>
                <a:cs typeface="Times New Roman" pitchFamily="18" charset="0"/>
              </a:rPr>
              <a:t>.</a:t>
            </a:r>
            <a:r>
              <a:rPr lang="ru-RU" sz="1000" b="1" kern="1800" dirty="0" smtClean="0">
                <a:solidFill>
                  <a:srgbClr val="C00000"/>
                </a:solidFill>
                <a:latin typeface="Times New Roman"/>
                <a:ea typeface="Times New Roman"/>
                <a:cs typeface="Times New Roman"/>
              </a:rPr>
              <a:t/>
            </a:r>
            <a:br>
              <a:rPr lang="ru-RU" sz="1000" b="1" kern="1800" dirty="0" smtClean="0">
                <a:solidFill>
                  <a:srgbClr val="C00000"/>
                </a:solidFill>
                <a:latin typeface="Times New Roman"/>
                <a:ea typeface="Times New Roman"/>
                <a:cs typeface="Times New Roman"/>
              </a:rPr>
            </a:br>
            <a:endParaRPr lang="ru-RU" sz="1000" dirty="0">
              <a:solidFill>
                <a:srgbClr val="C00000"/>
              </a:solidFill>
            </a:endParaRPr>
          </a:p>
        </p:txBody>
      </p:sp>
      <p:pic>
        <p:nvPicPr>
          <p:cNvPr id="4" name="Picture 7" descr="Арктика с шельфом"/>
          <p:cNvPicPr>
            <a:picLocks noChangeAspect="1" noChangeArrowheads="1"/>
          </p:cNvPicPr>
          <p:nvPr/>
        </p:nvPicPr>
        <p:blipFill>
          <a:blip r:embed="rId2"/>
          <a:srcRect l="1818" t="2161" r="1818" b="3811"/>
          <a:stretch>
            <a:fillRect/>
          </a:stretch>
        </p:blipFill>
        <p:spPr bwMode="auto">
          <a:xfrm>
            <a:off x="500034" y="1214422"/>
            <a:ext cx="7858180" cy="54858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429684" cy="1139825"/>
          </a:xfrm>
        </p:spPr>
        <p:txBody>
          <a:bodyPr/>
          <a:lstStyle/>
          <a:p>
            <a:pPr>
              <a:spcAft>
                <a:spcPts val="0"/>
              </a:spcAft>
            </a:pPr>
            <a:r>
              <a:rPr lang="ru-RU" sz="3600" b="1" kern="1800" dirty="0" smtClean="0">
                <a:solidFill>
                  <a:srgbClr val="C00000"/>
                </a:solidFill>
                <a:latin typeface="Times New Roman"/>
                <a:ea typeface="Times New Roman"/>
                <a:cs typeface="Times New Roman"/>
              </a:rPr>
              <a:t>Карта внутренних границ АЗРФ</a:t>
            </a:r>
            <a:br>
              <a:rPr lang="ru-RU" sz="3600" b="1" kern="1800" dirty="0" smtClean="0">
                <a:solidFill>
                  <a:srgbClr val="C00000"/>
                </a:solidFill>
                <a:latin typeface="Times New Roman"/>
                <a:ea typeface="Times New Roman"/>
                <a:cs typeface="Times New Roman"/>
              </a:rPr>
            </a:br>
            <a:r>
              <a:rPr lang="ru-RU" sz="2000" dirty="0" smtClean="0">
                <a:solidFill>
                  <a:schemeClr val="tx1"/>
                </a:solidFill>
                <a:latin typeface="Times New Roman" pitchFamily="18" charset="0"/>
                <a:cs typeface="Times New Roman" pitchFamily="18" charset="0"/>
              </a:rPr>
              <a:t>Состав предложен проектами </a:t>
            </a:r>
            <a:r>
              <a:rPr lang="ru-RU" sz="2000" dirty="0" smtClean="0">
                <a:solidFill>
                  <a:schemeClr val="tx1"/>
                </a:solidFill>
                <a:latin typeface="Times New Roman"/>
                <a:ea typeface="Times New Roman"/>
              </a:rPr>
              <a:t>Федерального закона «Об Арктической зоне Российской Федерации»  ГД 1998 г.? СФ 1999 г.? Госкомсевера 1999?</a:t>
            </a:r>
            <a:r>
              <a:rPr lang="ru-RU" sz="1000" b="1" kern="1800" dirty="0" smtClean="0">
                <a:solidFill>
                  <a:srgbClr val="C00000"/>
                </a:solidFill>
                <a:latin typeface="Times New Roman"/>
                <a:ea typeface="Times New Roman"/>
                <a:cs typeface="Times New Roman"/>
              </a:rPr>
              <a:t/>
            </a:r>
            <a:br>
              <a:rPr lang="ru-RU" sz="1000" b="1" kern="1800" dirty="0" smtClean="0">
                <a:solidFill>
                  <a:srgbClr val="C00000"/>
                </a:solidFill>
                <a:latin typeface="Times New Roman"/>
                <a:ea typeface="Times New Roman"/>
                <a:cs typeface="Times New Roman"/>
              </a:rPr>
            </a:br>
            <a:endParaRPr lang="ru-RU" sz="1000" dirty="0">
              <a:solidFill>
                <a:srgbClr val="C00000"/>
              </a:solidFill>
            </a:endParaRPr>
          </a:p>
        </p:txBody>
      </p:sp>
      <p:pic>
        <p:nvPicPr>
          <p:cNvPr id="3" name="Рисунок 2"/>
          <p:cNvPicPr/>
          <p:nvPr/>
        </p:nvPicPr>
        <p:blipFill>
          <a:blip r:embed="rId2"/>
          <a:srcRect/>
          <a:stretch>
            <a:fillRect/>
          </a:stretch>
        </p:blipFill>
        <p:spPr bwMode="auto">
          <a:xfrm>
            <a:off x="285720" y="1407201"/>
            <a:ext cx="8429684" cy="5450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a:srcRect/>
          <a:stretch>
            <a:fillRect/>
          </a:stretch>
        </p:blipFill>
        <p:spPr bwMode="auto">
          <a:xfrm>
            <a:off x="1428728" y="319087"/>
            <a:ext cx="6057900" cy="6538913"/>
          </a:xfrm>
          <a:prstGeom prst="rect">
            <a:avLst/>
          </a:prstGeom>
          <a:noFill/>
          <a:ln w="9525">
            <a:solidFill>
              <a:schemeClr val="tx1"/>
            </a:solidFill>
            <a:miter lim="800000"/>
            <a:headEnd/>
            <a:tailEnd/>
          </a:ln>
        </p:spPr>
      </p:pic>
      <p:sp>
        <p:nvSpPr>
          <p:cNvPr id="9219" name="Заголовок 1"/>
          <p:cNvSpPr>
            <a:spLocks noGrp="1"/>
          </p:cNvSpPr>
          <p:nvPr>
            <p:ph type="title"/>
          </p:nvPr>
        </p:nvSpPr>
        <p:spPr>
          <a:xfrm>
            <a:off x="0" y="142875"/>
            <a:ext cx="8429652" cy="785813"/>
          </a:xfrm>
          <a:solidFill>
            <a:schemeClr val="bg1"/>
          </a:solidFill>
          <a:ln>
            <a:solidFill>
              <a:schemeClr val="tx1"/>
            </a:solidFill>
          </a:ln>
        </p:spPr>
        <p:txBody>
          <a:bodyPr/>
          <a:lstStyle/>
          <a:p>
            <a:pPr algn="l"/>
            <a:r>
              <a:rPr lang="ru-RU" sz="3200" b="1" dirty="0" smtClean="0">
                <a:solidFill>
                  <a:srgbClr val="C00000"/>
                </a:solidFill>
                <a:latin typeface="Times New Roman" pitchFamily="18" charset="0"/>
                <a:cs typeface="Times New Roman" pitchFamily="18" charset="0"/>
              </a:rPr>
              <a:t>Зоны дискомфорта климатических условий</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1800" b="1" i="1" dirty="0" smtClean="0">
                <a:solidFill>
                  <a:schemeClr val="tx1"/>
                </a:solidFill>
                <a:latin typeface="Times New Roman" pitchFamily="18" charset="0"/>
                <a:cs typeface="Times New Roman" pitchFamily="18" charset="0"/>
              </a:rPr>
              <a:t>(Т.Е. Дмитриева, 1987</a:t>
            </a:r>
            <a:r>
              <a:rPr lang="ru-RU" sz="1800" b="1" i="1" dirty="0" smtClean="0">
                <a:solidFill>
                  <a:schemeClr val="tx1"/>
                </a:solidFill>
              </a:rPr>
              <a:t>)</a:t>
            </a:r>
            <a:endParaRPr lang="ru-RU" sz="2800" b="1" dirty="0" smtClean="0">
              <a:solidFill>
                <a:schemeClr val="tx1"/>
              </a:solidFill>
            </a:endParaRPr>
          </a:p>
        </p:txBody>
      </p:sp>
      <p:sp>
        <p:nvSpPr>
          <p:cNvPr id="4" name="Заголовок 1"/>
          <p:cNvSpPr txBox="1">
            <a:spLocks/>
          </p:cNvSpPr>
          <p:nvPr/>
        </p:nvSpPr>
        <p:spPr bwMode="auto">
          <a:xfrm>
            <a:off x="3714744" y="5857892"/>
            <a:ext cx="3357563" cy="428625"/>
          </a:xfrm>
          <a:prstGeom prst="rect">
            <a:avLst/>
          </a:prstGeom>
          <a:solidFill>
            <a:schemeClr val="bg1"/>
          </a:solidFill>
          <a:ln w="9525">
            <a:solidFill>
              <a:schemeClr val="tx1"/>
            </a:solidFill>
            <a:miter lim="800000"/>
            <a:headEnd/>
            <a:tailEnd/>
          </a:ln>
        </p:spPr>
        <p:txBody>
          <a:bodyPr anchor="ctr"/>
          <a:lstStyle/>
          <a:p>
            <a:pPr algn="l" eaLnBrk="0" hangingPunct="0">
              <a:defRPr/>
            </a:pPr>
            <a:r>
              <a:rPr lang="ru-RU" sz="1200" b="1" kern="0" dirty="0">
                <a:latin typeface="Times New Roman" pitchFamily="18" charset="0"/>
                <a:ea typeface="+mj-ea"/>
                <a:cs typeface="Times New Roman" pitchFamily="18" charset="0"/>
              </a:rPr>
              <a:t>1. У</a:t>
            </a:r>
            <a:r>
              <a:rPr lang="ru-RU" sz="1200" b="1" kern="0" dirty="0" err="1">
                <a:latin typeface="Times New Roman" pitchFamily="18" charset="0"/>
                <a:ea typeface="+mj-ea"/>
                <a:cs typeface="Times New Roman" pitchFamily="18" charset="0"/>
              </a:rPr>
              <a:t>меренного</a:t>
            </a:r>
            <a:r>
              <a:rPr lang="ru-RU" sz="1200" b="1" kern="0" dirty="0">
                <a:latin typeface="Times New Roman" pitchFamily="18" charset="0"/>
                <a:ea typeface="+mj-ea"/>
                <a:cs typeface="Times New Roman" pitchFamily="18" charset="0"/>
              </a:rPr>
              <a:t>              3. Сильного</a:t>
            </a:r>
          </a:p>
          <a:p>
            <a:pPr algn="l" eaLnBrk="0" hangingPunct="0">
              <a:defRPr/>
            </a:pPr>
            <a:r>
              <a:rPr lang="ru-RU" sz="1200" b="1" kern="0" dirty="0">
                <a:latin typeface="Times New Roman" pitchFamily="18" charset="0"/>
                <a:ea typeface="+mj-ea"/>
                <a:cs typeface="Times New Roman" pitchFamily="18" charset="0"/>
              </a:rPr>
              <a:t>             2. Значительного            4. Жесткого</a:t>
            </a:r>
          </a:p>
        </p:txBody>
      </p:sp>
      <p:sp>
        <p:nvSpPr>
          <p:cNvPr id="5" name="Заголовок 1"/>
          <p:cNvSpPr txBox="1">
            <a:spLocks/>
          </p:cNvSpPr>
          <p:nvPr/>
        </p:nvSpPr>
        <p:spPr bwMode="auto">
          <a:xfrm>
            <a:off x="0" y="1357298"/>
            <a:ext cx="2428860" cy="2786082"/>
          </a:xfrm>
          <a:prstGeom prst="rect">
            <a:avLst/>
          </a:prstGeom>
          <a:solidFill>
            <a:schemeClr val="bg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1500" i="1" kern="0" dirty="0" smtClean="0">
                <a:latin typeface="+mj-lt"/>
                <a:ea typeface="+mj-ea"/>
                <a:cs typeface="+mj-cs"/>
              </a:rPr>
              <a:t>  </a:t>
            </a:r>
            <a:r>
              <a:rPr lang="ru-RU" sz="1500" b="1" i="1" kern="0" dirty="0" smtClean="0">
                <a:latin typeface="Times New Roman" pitchFamily="18" charset="0"/>
                <a:ea typeface="+mj-ea"/>
                <a:cs typeface="Times New Roman" pitchFamily="18" charset="0"/>
              </a:rPr>
              <a:t>Климатические индексы </a:t>
            </a:r>
            <a:r>
              <a:rPr lang="ru-RU" sz="1400" b="1" kern="0" dirty="0" smtClean="0">
                <a:latin typeface="Times New Roman" pitchFamily="18" charset="0"/>
                <a:cs typeface="Times New Roman" pitchFamily="18" charset="0"/>
              </a:rPr>
              <a:t>(в кружках) </a:t>
            </a:r>
            <a:r>
              <a:rPr lang="ru-RU" sz="1400" b="1" kern="0" dirty="0" smtClean="0">
                <a:latin typeface="Times New Roman" pitchFamily="18" charset="0"/>
                <a:ea typeface="+mj-ea"/>
                <a:cs typeface="Times New Roman" pitchFamily="18" charset="0"/>
              </a:rPr>
              <a:t>рассчитаны по авторской методике.   </a:t>
            </a:r>
          </a:p>
          <a:p>
            <a:pPr lvl="0" algn="l" eaLnBrk="0" hangingPunct="0">
              <a:defRPr/>
            </a:pPr>
            <a:r>
              <a:rPr lang="ru-RU" sz="1400" b="1" kern="0" dirty="0" smtClean="0">
                <a:latin typeface="Times New Roman" pitchFamily="18" charset="0"/>
                <a:ea typeface="+mj-ea"/>
                <a:cs typeface="Times New Roman" pitchFamily="18" charset="0"/>
              </a:rPr>
              <a:t>        Использованы  б</a:t>
            </a:r>
            <a:r>
              <a:rPr kumimoji="0" lang="ru-RU" sz="1400" b="1"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ио</a:t>
            </a:r>
            <a:r>
              <a:rPr kumimoji="0" lang="ru-RU" sz="1400" b="1"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и инженерно-климатические</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1"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показатели  ветрового, светового,  барического режимов территории, а также комплексные  показатели </a:t>
            </a:r>
            <a:r>
              <a:rPr kumimoji="0" lang="ru-RU" sz="1400" b="1"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холодового</a:t>
            </a:r>
            <a:r>
              <a:rPr kumimoji="0" lang="ru-RU" sz="1400" b="1"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воздействия  на людей и технику.</a:t>
            </a:r>
            <a:r>
              <a:rPr kumimoji="0" lang="ru-RU" sz="1400" b="1" u="none" strike="noStrike" kern="0" cap="none" spc="0" normalizeH="0" noProof="0" dirty="0" smtClean="0">
                <a:ln>
                  <a:noFill/>
                </a:ln>
                <a:solidFill>
                  <a:schemeClr val="tx1"/>
                </a:solidFill>
                <a:effectLst/>
                <a:uLnTx/>
                <a:uFillTx/>
                <a:latin typeface="Times New Roman" pitchFamily="18" charset="0"/>
                <a:ea typeface="+mj-ea"/>
                <a:cs typeface="Times New Roman" pitchFamily="18" charset="0"/>
              </a:rPr>
              <a:t> </a:t>
            </a:r>
            <a:endParaRPr kumimoji="0" lang="ru-RU" sz="1400" b="1"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4" name="Заголовок 1"/>
          <p:cNvSpPr txBox="1">
            <a:spLocks/>
          </p:cNvSpPr>
          <p:nvPr/>
        </p:nvSpPr>
        <p:spPr bwMode="auto">
          <a:xfrm>
            <a:off x="6500826" y="1714488"/>
            <a:ext cx="2071702" cy="2643206"/>
          </a:xfrm>
          <a:prstGeom prst="rect">
            <a:avLst/>
          </a:prstGeom>
          <a:solidFill>
            <a:schemeClr val="bg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chemeClr val="tx1"/>
                </a:solidFill>
                <a:effectLst/>
                <a:uLnTx/>
                <a:uFillTx/>
                <a:latin typeface="+mj-lt"/>
                <a:ea typeface="+mj-ea"/>
                <a:cs typeface="+mj-cs"/>
              </a:rPr>
              <a:t/>
            </a:r>
            <a:br>
              <a:rPr kumimoji="0" lang="ru-RU" sz="2800" b="1" i="0" u="none" strike="noStrike" kern="0" cap="none" spc="0" normalizeH="0" baseline="0" noProof="0" dirty="0" smtClean="0">
                <a:ln>
                  <a:noFill/>
                </a:ln>
                <a:solidFill>
                  <a:schemeClr val="tx1"/>
                </a:solidFill>
                <a:effectLst/>
                <a:uLnTx/>
                <a:uFillTx/>
                <a:latin typeface="+mj-lt"/>
                <a:ea typeface="+mj-ea"/>
                <a:cs typeface="+mj-cs"/>
              </a:rPr>
            </a:br>
            <a:r>
              <a:rPr kumimoji="0" lang="ru-RU" sz="1600" b="1" i="1"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Среднеянварская</a:t>
            </a:r>
            <a:r>
              <a:rPr kumimoji="0" lang="ru-RU" sz="1600" b="1" i="1"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т</a:t>
            </a:r>
            <a:r>
              <a:rPr lang="ru-RU" sz="1600" b="1" i="1" kern="0" dirty="0" err="1" smtClean="0">
                <a:latin typeface="Times New Roman" pitchFamily="18" charset="0"/>
                <a:ea typeface="+mj-ea"/>
                <a:cs typeface="Times New Roman" pitchFamily="18" charset="0"/>
              </a:rPr>
              <a:t>емпература</a:t>
            </a:r>
            <a:r>
              <a:rPr lang="ru-RU" sz="1600" b="1" i="1" kern="0" dirty="0" smtClean="0">
                <a:latin typeface="Times New Roman" pitchFamily="18" charset="0"/>
                <a:ea typeface="+mj-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600" b="1" i="1" kern="0" dirty="0" smtClean="0">
                <a:latin typeface="Times New Roman" pitchFamily="18" charset="0"/>
                <a:ea typeface="+mj-ea"/>
                <a:cs typeface="Times New Roman" pitchFamily="18" charset="0"/>
              </a:rPr>
              <a:t>на душу населения,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400" i="1" kern="0" dirty="0" smtClean="0">
                <a:latin typeface="Times New Roman" pitchFamily="18" charset="0"/>
                <a:ea typeface="+mj-ea"/>
                <a:cs typeface="Times New Roman" pitchFamily="18" charset="0"/>
              </a:rPr>
              <a:t>град.</a:t>
            </a:r>
          </a:p>
          <a:p>
            <a:pPr marL="0" marR="0" lvl="0" indent="0" defTabSz="914400" rtl="0" eaLnBrk="0" fontAlgn="base" latinLnBrk="0" hangingPunct="0">
              <a:lnSpc>
                <a:spcPct val="100000"/>
              </a:lnSpc>
              <a:spcBef>
                <a:spcPct val="0"/>
              </a:spcBef>
              <a:spcAft>
                <a:spcPct val="0"/>
              </a:spcAft>
              <a:buClrTx/>
              <a:buSzTx/>
              <a:buFontTx/>
              <a:buNone/>
              <a:tabLst/>
              <a:defRPr/>
            </a:pPr>
            <a:endParaRPr lang="ru-RU" sz="1600" i="1" kern="0" dirty="0" smtClean="0">
              <a:latin typeface="Times New Roman" pitchFamily="18" charset="0"/>
              <a:ea typeface="+mj-ea"/>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ru-RU" sz="1600" b="1" kern="0" dirty="0" smtClean="0">
                <a:solidFill>
                  <a:srgbClr val="C00000"/>
                </a:solidFill>
                <a:latin typeface="Times New Roman" pitchFamily="18" charset="0"/>
                <a:ea typeface="+mj-ea"/>
                <a:cs typeface="Times New Roman" pitchFamily="18" charset="0"/>
              </a:rPr>
              <a:t>Субарктика   - 19,0</a:t>
            </a:r>
          </a:p>
          <a:p>
            <a:pPr marL="0" marR="0" lvl="0" indent="0" defTabSz="914400" rtl="0" eaLnBrk="0" fontAlgn="base" latinLnBrk="0" hangingPunct="0">
              <a:lnSpc>
                <a:spcPct val="100000"/>
              </a:lnSpc>
              <a:spcBef>
                <a:spcPts val="600"/>
              </a:spcBef>
              <a:spcAft>
                <a:spcPct val="0"/>
              </a:spcAft>
              <a:buClrTx/>
              <a:buSzTx/>
              <a:buFontTx/>
              <a:buNone/>
              <a:tabLst/>
              <a:defRPr/>
            </a:pPr>
            <a:r>
              <a:rPr lang="ru-RU" sz="1600" b="1" kern="0" dirty="0" smtClean="0">
                <a:latin typeface="Times New Roman" pitchFamily="18" charset="0"/>
                <a:ea typeface="+mj-ea"/>
                <a:cs typeface="Times New Roman" pitchFamily="18" charset="0"/>
              </a:rPr>
              <a:t>Не Арктика   - 15,0</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1600" b="1" kern="0" dirty="0" smtClean="0">
                <a:latin typeface="Times New Roman" pitchFamily="18" charset="0"/>
                <a:ea typeface="+mj-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1600" b="1" kern="0" dirty="0" smtClean="0">
                <a:latin typeface="Times New Roman" pitchFamily="18" charset="0"/>
                <a:ea typeface="+mj-ea"/>
                <a:cs typeface="Times New Roman" pitchFamily="18" charset="0"/>
              </a:rPr>
              <a:t>  Республика    </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1600" b="1" kern="0" dirty="0" smtClean="0">
                <a:latin typeface="Times New Roman" pitchFamily="18" charset="0"/>
                <a:ea typeface="+mj-ea"/>
                <a:cs typeface="Times New Roman" pitchFamily="18" charset="0"/>
              </a:rPr>
              <a:t>  Коми               - 16,2</a:t>
            </a:r>
          </a:p>
          <a:p>
            <a:pPr marL="0" marR="0" lvl="0" indent="0" algn="l" defTabSz="914400" rtl="0" eaLnBrk="0" fontAlgn="base" latinLnBrk="0" hangingPunct="0">
              <a:lnSpc>
                <a:spcPct val="100000"/>
              </a:lnSpc>
              <a:spcBef>
                <a:spcPct val="0"/>
              </a:spcBef>
              <a:spcAft>
                <a:spcPct val="0"/>
              </a:spcAft>
              <a:buClrTx/>
              <a:buSzTx/>
              <a:buFontTx/>
              <a:buNone/>
              <a:tabLst/>
              <a:defRPr/>
            </a:pPr>
            <a:endParaRPr lang="ru-RU" sz="1600" kern="0" dirty="0" smtClean="0">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1"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8" name="Прямая соединительная линия 7"/>
          <p:cNvCxnSpPr/>
          <p:nvPr/>
        </p:nvCxnSpPr>
        <p:spPr bwMode="auto">
          <a:xfrm flipV="1">
            <a:off x="3143240" y="3286124"/>
            <a:ext cx="5572164" cy="71438"/>
          </a:xfrm>
          <a:prstGeom prst="line">
            <a:avLst/>
          </a:prstGeom>
          <a:ln w="19050">
            <a:solidFill>
              <a:srgbClr val="FF000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043758" cy="722295"/>
          </a:xfrm>
        </p:spPr>
        <p:txBody>
          <a:bodyPr/>
          <a:lstStyle/>
          <a:p>
            <a:r>
              <a:rPr lang="ru-RU" b="1" dirty="0" smtClean="0">
                <a:solidFill>
                  <a:srgbClr val="C00000"/>
                </a:solidFill>
                <a:latin typeface="Times New Roman" pitchFamily="18" charset="0"/>
                <a:cs typeface="Times New Roman" pitchFamily="18" charset="0"/>
              </a:rPr>
              <a:t>Арктические противоречия </a:t>
            </a:r>
            <a:endParaRPr lang="ru-RU" b="1" dirty="0">
              <a:solidFill>
                <a:srgbClr val="C00000"/>
              </a:solidFill>
              <a:latin typeface="Times New Roman" pitchFamily="18" charset="0"/>
              <a:cs typeface="Times New Roman" pitchFamily="18" charset="0"/>
            </a:endParaRPr>
          </a:p>
        </p:txBody>
      </p:sp>
      <p:graphicFrame>
        <p:nvGraphicFramePr>
          <p:cNvPr id="3" name="Схема 2"/>
          <p:cNvGraphicFramePr/>
          <p:nvPr/>
        </p:nvGraphicFramePr>
        <p:xfrm>
          <a:off x="-285784" y="785794"/>
          <a:ext cx="9429784"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r>
              <a:rPr lang="ru-RU" sz="3600" b="1" dirty="0" smtClean="0">
                <a:solidFill>
                  <a:srgbClr val="C00000"/>
                </a:solidFill>
                <a:latin typeface="Times New Roman" pitchFamily="18" charset="0"/>
                <a:cs typeface="Times New Roman" pitchFamily="18" charset="0"/>
              </a:rPr>
              <a:t>Пространство действия                                 </a:t>
            </a:r>
            <a:r>
              <a:rPr lang="ru-RU" sz="3200" b="1" dirty="0" smtClean="0">
                <a:solidFill>
                  <a:srgbClr val="C00000"/>
                </a:solidFill>
                <a:latin typeface="Times New Roman" pitchFamily="18" charset="0"/>
                <a:cs typeface="Times New Roman" pitchFamily="18" charset="0"/>
              </a:rPr>
              <a:t> </a:t>
            </a:r>
            <a:r>
              <a:rPr lang="ru-RU" sz="2000" b="1" i="1" dirty="0" smtClean="0">
                <a:solidFill>
                  <a:srgbClr val="C00000"/>
                </a:solidFill>
                <a:latin typeface="Times New Roman" pitchFamily="18" charset="0"/>
                <a:cs typeface="Times New Roman" pitchFamily="18" charset="0"/>
              </a:rPr>
              <a:t>на основании с</a:t>
            </a:r>
            <a:r>
              <a:rPr lang="ru-RU" sz="2000" b="1" i="1" dirty="0" smtClean="0">
                <a:solidFill>
                  <a:srgbClr val="C00000"/>
                </a:solidFill>
                <a:latin typeface="Times New Roman"/>
                <a:ea typeface="Calibri"/>
              </a:rPr>
              <a:t>оциальной теории пространства  </a:t>
            </a:r>
          </a:p>
          <a:p>
            <a:r>
              <a:rPr lang="en-US" sz="2000" b="1" i="1" dirty="0" smtClean="0">
                <a:solidFill>
                  <a:srgbClr val="C00000"/>
                </a:solidFill>
                <a:latin typeface="Times New Roman"/>
                <a:ea typeface="Calibri"/>
              </a:rPr>
              <a:t>D</a:t>
            </a:r>
            <a:r>
              <a:rPr lang="ru-RU" sz="2000" b="1" i="1" dirty="0" smtClean="0">
                <a:solidFill>
                  <a:srgbClr val="C00000"/>
                </a:solidFill>
                <a:latin typeface="Times New Roman"/>
                <a:ea typeface="Calibri"/>
              </a:rPr>
              <a:t>. </a:t>
            </a:r>
            <a:r>
              <a:rPr lang="en-US" sz="2000" b="1" i="1" dirty="0" smtClean="0">
                <a:solidFill>
                  <a:srgbClr val="C00000"/>
                </a:solidFill>
                <a:latin typeface="Times New Roman"/>
                <a:ea typeface="Calibri"/>
              </a:rPr>
              <a:t>Harvey</a:t>
            </a:r>
            <a:r>
              <a:rPr lang="ru-RU" sz="2000" b="1" i="1" dirty="0" smtClean="0">
                <a:solidFill>
                  <a:srgbClr val="C00000"/>
                </a:solidFill>
                <a:latin typeface="Times New Roman"/>
                <a:ea typeface="Calibri"/>
              </a:rPr>
              <a:t>,  М. </a:t>
            </a:r>
            <a:r>
              <a:rPr lang="ru-RU" sz="2000" b="1" i="1" dirty="0" err="1" smtClean="0">
                <a:solidFill>
                  <a:srgbClr val="C00000"/>
                </a:solidFill>
                <a:latin typeface="Times New Roman"/>
                <a:ea typeface="Calibri"/>
              </a:rPr>
              <a:t>Кастельс</a:t>
            </a:r>
            <a:r>
              <a:rPr lang="ru-RU" sz="2000" b="1" i="1" dirty="0" smtClean="0">
                <a:solidFill>
                  <a:srgbClr val="C00000"/>
                </a:solidFill>
                <a:latin typeface="Times New Roman"/>
                <a:ea typeface="Calibri"/>
              </a:rPr>
              <a:t>, </a:t>
            </a:r>
            <a:r>
              <a:rPr lang="en-US" sz="2000" b="1" i="1" dirty="0" smtClean="0">
                <a:solidFill>
                  <a:srgbClr val="C00000"/>
                </a:solidFill>
                <a:latin typeface="Times New Roman"/>
                <a:ea typeface="Calibri"/>
              </a:rPr>
              <a:t>E</a:t>
            </a:r>
            <a:r>
              <a:rPr lang="ru-RU" sz="2000" b="1" i="1" dirty="0" smtClean="0">
                <a:solidFill>
                  <a:srgbClr val="C00000"/>
                </a:solidFill>
                <a:latin typeface="Times New Roman"/>
                <a:ea typeface="Calibri"/>
              </a:rPr>
              <a:t>. </a:t>
            </a:r>
            <a:r>
              <a:rPr lang="en-US" sz="2000" b="1" i="1" dirty="0" err="1" smtClean="0">
                <a:solidFill>
                  <a:srgbClr val="C00000"/>
                </a:solidFill>
                <a:latin typeface="Times New Roman"/>
                <a:ea typeface="Calibri"/>
              </a:rPr>
              <a:t>Soja</a:t>
            </a:r>
            <a:r>
              <a:rPr lang="ru-RU" sz="2000" b="1" i="1" dirty="0" smtClean="0">
                <a:solidFill>
                  <a:srgbClr val="C00000"/>
                </a:solidFill>
                <a:latin typeface="Times New Roman"/>
                <a:ea typeface="Calibri"/>
              </a:rPr>
              <a:t>,  Б. Верлен</a:t>
            </a:r>
          </a:p>
          <a:p>
            <a:r>
              <a:rPr lang="ru-RU" sz="1400" b="1" dirty="0" smtClean="0">
                <a:latin typeface="Times New Roman"/>
                <a:ea typeface="Times New Roman"/>
              </a:rPr>
              <a:t>Пространственные и временные тенденции социально-экономических процессов на российском Севере / Отв. ред. В.Н. </a:t>
            </a:r>
            <a:r>
              <a:rPr lang="ru-RU" sz="1400" b="1" dirty="0" err="1" smtClean="0">
                <a:latin typeface="Times New Roman"/>
                <a:ea typeface="Times New Roman"/>
              </a:rPr>
              <a:t>Лаженцев</a:t>
            </a:r>
            <a:r>
              <a:rPr lang="ru-RU" sz="1400" b="1" dirty="0" smtClean="0">
                <a:latin typeface="Times New Roman"/>
                <a:ea typeface="Times New Roman"/>
              </a:rPr>
              <a:t>. Москва – Сыктывкар, 2012. 346 с.</a:t>
            </a:r>
            <a:endParaRPr lang="ru-RU" sz="1400" b="1" i="1" dirty="0">
              <a:solidFill>
                <a:srgbClr val="C00000"/>
              </a:solidFill>
              <a:latin typeface="Times New Roman" pitchFamily="18" charset="0"/>
              <a:cs typeface="Times New Roman" pitchFamily="18" charset="0"/>
            </a:endParaRPr>
          </a:p>
        </p:txBody>
      </p:sp>
      <p:sp>
        <p:nvSpPr>
          <p:cNvPr id="4" name="Rectangle 1"/>
          <p:cNvSpPr>
            <a:spLocks noChangeArrowheads="1"/>
          </p:cNvSpPr>
          <p:nvPr/>
        </p:nvSpPr>
        <p:spPr bwMode="auto">
          <a:xfrm>
            <a:off x="214282" y="1714488"/>
            <a:ext cx="8786874" cy="4877361"/>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360000">
              <a:lnSpc>
                <a:spcPct val="114000"/>
              </a:lnSpc>
              <a:spcAft>
                <a:spcPts val="600"/>
              </a:spcAft>
            </a:pPr>
            <a:r>
              <a:rPr lang="ru-RU" sz="2400" b="1" dirty="0" smtClean="0">
                <a:latin typeface="Times New Roman"/>
                <a:ea typeface="Calibri"/>
                <a:cs typeface="Times New Roman"/>
              </a:rPr>
              <a:t>- пространство – это всегда пространство социального (включающего человека) </a:t>
            </a:r>
            <a:r>
              <a:rPr lang="ru-RU" sz="2400" b="1" i="1" dirty="0" smtClean="0">
                <a:latin typeface="Times New Roman"/>
                <a:ea typeface="Calibri"/>
                <a:cs typeface="Times New Roman"/>
              </a:rPr>
              <a:t>действия, </a:t>
            </a:r>
            <a:r>
              <a:rPr lang="ru-RU" sz="2400" b="1" dirty="0" smtClean="0">
                <a:latin typeface="Times New Roman"/>
                <a:ea typeface="Calibri"/>
                <a:cs typeface="Times New Roman"/>
              </a:rPr>
              <a:t>развития определенного процесса;</a:t>
            </a:r>
            <a:endParaRPr lang="ru-RU" sz="2400" b="1" dirty="0" smtClean="0">
              <a:latin typeface="Calibri"/>
              <a:ea typeface="Calibri"/>
              <a:cs typeface="Times New Roman"/>
            </a:endParaRPr>
          </a:p>
          <a:p>
            <a:pPr indent="360000">
              <a:lnSpc>
                <a:spcPct val="114000"/>
              </a:lnSpc>
              <a:spcAft>
                <a:spcPts val="0"/>
              </a:spcAft>
            </a:pPr>
            <a:r>
              <a:rPr lang="ru-RU" sz="2400" b="1" dirty="0" smtClean="0">
                <a:latin typeface="Times New Roman"/>
                <a:ea typeface="Calibri"/>
                <a:cs typeface="Times New Roman"/>
              </a:rPr>
              <a:t>- пространство – это </a:t>
            </a:r>
            <a:r>
              <a:rPr lang="ru-RU" sz="2400" b="1" i="1" dirty="0" smtClean="0">
                <a:latin typeface="Times New Roman"/>
                <a:ea typeface="Calibri"/>
                <a:cs typeface="Times New Roman"/>
              </a:rPr>
              <a:t>условия</a:t>
            </a:r>
            <a:r>
              <a:rPr lang="ru-RU" sz="2400" b="1" dirty="0" smtClean="0">
                <a:latin typeface="Times New Roman"/>
                <a:ea typeface="Calibri"/>
                <a:cs typeface="Times New Roman"/>
              </a:rPr>
              <a:t> (и последствия) </a:t>
            </a:r>
            <a:r>
              <a:rPr lang="ru-RU" sz="2400" b="1" i="1" dirty="0" smtClean="0">
                <a:latin typeface="Times New Roman"/>
                <a:ea typeface="Calibri"/>
                <a:cs typeface="Times New Roman"/>
              </a:rPr>
              <a:t>действия, </a:t>
            </a:r>
          </a:p>
          <a:p>
            <a:pPr>
              <a:lnSpc>
                <a:spcPct val="114000"/>
              </a:lnSpc>
              <a:spcAft>
                <a:spcPts val="600"/>
              </a:spcAft>
            </a:pPr>
            <a:r>
              <a:rPr lang="ru-RU" sz="2400" b="1" dirty="0" smtClean="0">
                <a:latin typeface="Times New Roman"/>
                <a:ea typeface="Calibri"/>
              </a:rPr>
              <a:t>понимаемого как продуманная и «свободно» осуществляемая деятельность, способствующая или предотвращающая изменение мира</a:t>
            </a:r>
            <a:r>
              <a:rPr lang="ru-RU" sz="2400" b="1" dirty="0" smtClean="0">
                <a:latin typeface="Times New Roman"/>
                <a:ea typeface="Calibri"/>
                <a:cs typeface="Times New Roman"/>
              </a:rPr>
              <a:t>;</a:t>
            </a:r>
            <a:endParaRPr lang="ru-RU" sz="2400" b="1" dirty="0" smtClean="0">
              <a:latin typeface="Calibri"/>
              <a:ea typeface="Calibri"/>
              <a:cs typeface="Times New Roman"/>
            </a:endParaRPr>
          </a:p>
          <a:p>
            <a:pPr indent="360000">
              <a:lnSpc>
                <a:spcPct val="114000"/>
              </a:lnSpc>
              <a:spcAft>
                <a:spcPts val="600"/>
              </a:spcAft>
            </a:pPr>
            <a:r>
              <a:rPr lang="ru-RU" sz="2400" b="1" dirty="0" smtClean="0">
                <a:latin typeface="Times New Roman"/>
                <a:ea typeface="Calibri"/>
                <a:cs typeface="Times New Roman"/>
              </a:rPr>
              <a:t>- пространство – это </a:t>
            </a:r>
            <a:r>
              <a:rPr lang="ru-RU" sz="2400" b="1" i="1" dirty="0" smtClean="0">
                <a:latin typeface="Times New Roman"/>
                <a:ea typeface="Calibri"/>
                <a:cs typeface="Times New Roman"/>
              </a:rPr>
              <a:t>условия размещения</a:t>
            </a:r>
            <a:r>
              <a:rPr lang="ru-RU" sz="2400" b="1" dirty="0" smtClean="0">
                <a:latin typeface="Times New Roman"/>
                <a:ea typeface="Calibri"/>
                <a:cs typeface="Times New Roman"/>
              </a:rPr>
              <a:t> «материальных образований, включенных в действие», </a:t>
            </a:r>
            <a:r>
              <a:rPr lang="ru-RU" sz="2400" b="1" i="1" dirty="0" smtClean="0">
                <a:latin typeface="Times New Roman"/>
                <a:ea typeface="Calibri"/>
                <a:cs typeface="Times New Roman"/>
              </a:rPr>
              <a:t>осмысленного «в системе координат»</a:t>
            </a:r>
            <a:r>
              <a:rPr lang="ru-RU" sz="2400" b="1" dirty="0" smtClean="0">
                <a:latin typeface="Times New Roman"/>
                <a:ea typeface="Calibri"/>
                <a:cs typeface="Times New Roman"/>
              </a:rPr>
              <a:t>, заданных спецификой действия  и ориентирующих поведение субъекта.</a:t>
            </a:r>
            <a:endParaRPr kumimoji="0" lang="ru-RU"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0"/>
            <a:ext cx="9215502" cy="584775"/>
          </a:xfrm>
          <a:prstGeom prst="rect">
            <a:avLst/>
          </a:prstGeom>
          <a:noFill/>
          <a:ln w="9525">
            <a:noFill/>
            <a:miter lim="800000"/>
            <a:headEnd/>
            <a:tailEnd/>
          </a:ln>
        </p:spPr>
        <p:txBody>
          <a:bodyPr wrap="square">
            <a:spAutoFit/>
          </a:bodyPr>
          <a:lstStyle/>
          <a:p>
            <a:r>
              <a:rPr lang="ru-RU" sz="3200" b="1" dirty="0" smtClean="0">
                <a:solidFill>
                  <a:srgbClr val="C00000"/>
                </a:solidFill>
                <a:latin typeface="Times New Roman" pitchFamily="18" charset="0"/>
                <a:cs typeface="Times New Roman" pitchFamily="18" charset="0"/>
              </a:rPr>
              <a:t>Разнообразие – индикатор </a:t>
            </a:r>
            <a:r>
              <a:rPr lang="ru-RU" sz="3200" b="1" dirty="0" err="1" smtClean="0">
                <a:solidFill>
                  <a:srgbClr val="C00000"/>
                </a:solidFill>
                <a:latin typeface="Times New Roman" pitchFamily="18" charset="0"/>
                <a:cs typeface="Times New Roman" pitchFamily="18" charset="0"/>
              </a:rPr>
              <a:t>сервис-пространства</a:t>
            </a:r>
            <a:endParaRPr lang="ru-RU" sz="3200" b="1" i="1" dirty="0">
              <a:solidFill>
                <a:srgbClr val="C00000"/>
              </a:solidFill>
              <a:latin typeface="Times New Roman" pitchFamily="18" charset="0"/>
              <a:cs typeface="Times New Roman" pitchFamily="18" charset="0"/>
            </a:endParaRPr>
          </a:p>
        </p:txBody>
      </p:sp>
      <p:sp>
        <p:nvSpPr>
          <p:cNvPr id="3" name="Прямоугольник 2"/>
          <p:cNvSpPr/>
          <p:nvPr/>
        </p:nvSpPr>
        <p:spPr>
          <a:xfrm>
            <a:off x="357158" y="500554"/>
            <a:ext cx="8572560" cy="6006581"/>
          </a:xfrm>
          <a:prstGeom prst="rect">
            <a:avLst/>
          </a:prstGeom>
          <a:ln w="9525">
            <a:solidFill>
              <a:schemeClr val="tx1"/>
            </a:solidFill>
          </a:ln>
        </p:spPr>
        <p:txBody>
          <a:bodyPr wrap="square">
            <a:spAutoFit/>
          </a:bodyPr>
          <a:lstStyle/>
          <a:p>
            <a:pPr>
              <a:lnSpc>
                <a:spcPct val="114000"/>
              </a:lnSpc>
            </a:pPr>
            <a:r>
              <a:rPr lang="ru-RU" sz="2000" b="1" i="1" dirty="0" smtClean="0">
                <a:latin typeface="Times New Roman" pitchFamily="18" charset="0"/>
                <a:cs typeface="Times New Roman" pitchFamily="18" charset="0"/>
              </a:rPr>
              <a:t>Разнообразие – работающая категория  </a:t>
            </a:r>
            <a:r>
              <a:rPr lang="ru-RU" sz="2000" b="1" dirty="0" smtClean="0">
                <a:latin typeface="Times New Roman" pitchFamily="18" charset="0"/>
                <a:cs typeface="Times New Roman" pitchFamily="18" charset="0"/>
              </a:rPr>
              <a:t>в методологическом поле анализа пространства действия</a:t>
            </a:r>
          </a:p>
          <a:p>
            <a:pPr>
              <a:spcBef>
                <a:spcPts val="0"/>
              </a:spcBef>
              <a:defRPr/>
            </a:pPr>
            <a:r>
              <a:rPr lang="ru-RU" sz="2000" b="1" dirty="0" smtClean="0">
                <a:latin typeface="Times New Roman" pitchFamily="18" charset="0"/>
                <a:cs typeface="Times New Roman" pitchFamily="18" charset="0"/>
              </a:rPr>
              <a:t>      - с идейной основой  социальной инклюзии важной  для Севера с его периферией  («пространственной </a:t>
            </a:r>
            <a:r>
              <a:rPr lang="ru-RU" sz="2000" b="1" dirty="0" err="1" smtClean="0">
                <a:latin typeface="Times New Roman" pitchFamily="18" charset="0"/>
                <a:cs typeface="Times New Roman" pitchFamily="18" charset="0"/>
              </a:rPr>
              <a:t>эксклюзией</a:t>
            </a:r>
            <a:r>
              <a:rPr lang="ru-RU" sz="2000" b="1" dirty="0" smtClean="0">
                <a:latin typeface="Times New Roman" pitchFamily="18" charset="0"/>
                <a:cs typeface="Times New Roman" pitchFamily="18" charset="0"/>
              </a:rPr>
              <a:t>»),</a:t>
            </a:r>
          </a:p>
          <a:p>
            <a:pPr>
              <a:spcBef>
                <a:spcPts val="0"/>
              </a:spcBef>
              <a:defRPr/>
            </a:pPr>
            <a:r>
              <a:rPr lang="ru-RU" sz="2000" b="1" dirty="0" smtClean="0">
                <a:latin typeface="Times New Roman" pitchFamily="18" charset="0"/>
                <a:cs typeface="Times New Roman" pitchFamily="18" charset="0"/>
              </a:rPr>
              <a:t>      - с развитым методическим аппаратом  оценки. </a:t>
            </a:r>
          </a:p>
          <a:p>
            <a:pPr>
              <a:spcBef>
                <a:spcPts val="0"/>
              </a:spcBef>
              <a:defRPr/>
            </a:pPr>
            <a:r>
              <a:rPr lang="ru-RU" sz="2000" b="1" i="1" dirty="0" smtClean="0">
                <a:latin typeface="Times New Roman"/>
                <a:ea typeface="Calibri"/>
              </a:rPr>
              <a:t>Разнообразие как энтропия </a:t>
            </a:r>
            <a:r>
              <a:rPr lang="ru-RU" sz="2000" dirty="0" smtClean="0">
                <a:latin typeface="Times New Roman"/>
                <a:ea typeface="Calibri"/>
              </a:rPr>
              <a:t>–  </a:t>
            </a:r>
          </a:p>
          <a:p>
            <a:pPr>
              <a:lnSpc>
                <a:spcPct val="114000"/>
              </a:lnSpc>
            </a:pPr>
            <a:r>
              <a:rPr lang="ru-RU" sz="2000" dirty="0" smtClean="0">
                <a:latin typeface="Times New Roman"/>
                <a:ea typeface="Calibri"/>
              </a:rPr>
              <a:t>   </a:t>
            </a:r>
            <a:r>
              <a:rPr lang="ru-RU" sz="2000" b="1" dirty="0" smtClean="0">
                <a:latin typeface="Times New Roman"/>
                <a:ea typeface="Calibri"/>
              </a:rPr>
              <a:t>функция состояния  системы, возможность выбора которого  предоставляют </a:t>
            </a:r>
            <a:r>
              <a:rPr lang="ru-RU" sz="2000" b="1" dirty="0" smtClean="0">
                <a:solidFill>
                  <a:srgbClr val="FF0000"/>
                </a:solidFill>
                <a:latin typeface="Times New Roman"/>
                <a:ea typeface="Calibri"/>
              </a:rPr>
              <a:t>условия среды</a:t>
            </a:r>
            <a:r>
              <a:rPr lang="ru-RU" sz="2000" b="1" dirty="0" smtClean="0">
                <a:latin typeface="Times New Roman"/>
                <a:ea typeface="Calibri"/>
              </a:rPr>
              <a:t>. </a:t>
            </a:r>
          </a:p>
          <a:p>
            <a:pPr>
              <a:lnSpc>
                <a:spcPct val="114000"/>
              </a:lnSpc>
            </a:pPr>
            <a:r>
              <a:rPr lang="ru-RU" sz="2000" b="1" dirty="0" smtClean="0">
                <a:latin typeface="Times New Roman"/>
                <a:ea typeface="Calibri"/>
              </a:rPr>
              <a:t>   функция </a:t>
            </a:r>
            <a:r>
              <a:rPr lang="ru-RU" sz="2000" b="1" dirty="0" smtClean="0">
                <a:solidFill>
                  <a:srgbClr val="FF0000"/>
                </a:solidFill>
                <a:latin typeface="Times New Roman"/>
                <a:ea typeface="Calibri"/>
              </a:rPr>
              <a:t>мощности среды</a:t>
            </a:r>
            <a:r>
              <a:rPr lang="ru-RU" sz="2000" b="1" dirty="0" smtClean="0">
                <a:latin typeface="Times New Roman"/>
                <a:ea typeface="Calibri"/>
              </a:rPr>
              <a:t>, эволюционного времени развития системы. </a:t>
            </a:r>
          </a:p>
          <a:p>
            <a:pPr>
              <a:lnSpc>
                <a:spcPct val="114000"/>
              </a:lnSpc>
              <a:spcBef>
                <a:spcPts val="600"/>
              </a:spcBef>
            </a:pPr>
            <a:r>
              <a:rPr lang="ru-RU" sz="2000" b="1" i="1" dirty="0" smtClean="0">
                <a:latin typeface="Times New Roman" pitchFamily="18" charset="0"/>
                <a:cs typeface="Times New Roman" pitchFamily="18" charset="0"/>
              </a:rPr>
              <a:t>Факторы  (параметры) разнообразия:</a:t>
            </a:r>
          </a:p>
          <a:p>
            <a:pPr>
              <a:lnSpc>
                <a:spcPct val="114000"/>
              </a:lnSpc>
              <a:spcBef>
                <a:spcPts val="600"/>
              </a:spcBef>
            </a:pPr>
            <a:endParaRPr lang="ru-RU" sz="2000" b="1" i="1" dirty="0" smtClean="0">
              <a:latin typeface="Times New Roman" pitchFamily="18" charset="0"/>
              <a:cs typeface="Times New Roman" pitchFamily="18" charset="0"/>
            </a:endParaRPr>
          </a:p>
          <a:p>
            <a:pPr algn="ctr">
              <a:lnSpc>
                <a:spcPct val="114000"/>
              </a:lnSpc>
            </a:pPr>
            <a:r>
              <a:rPr lang="ru-RU" b="1" dirty="0" smtClean="0">
                <a:solidFill>
                  <a:srgbClr val="FF0000"/>
                </a:solidFill>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 </a:t>
            </a:r>
          </a:p>
          <a:p>
            <a:pPr>
              <a:lnSpc>
                <a:spcPct val="114000"/>
              </a:lnSpc>
            </a:pPr>
            <a:r>
              <a:rPr lang="ru-RU" sz="2000" b="1" i="1" dirty="0" smtClean="0">
                <a:latin typeface="Times New Roman" pitchFamily="18" charset="0"/>
                <a:cs typeface="Times New Roman" pitchFamily="18" charset="0"/>
              </a:rPr>
              <a:t>Разнообразие  системы зависит </a:t>
            </a:r>
            <a:r>
              <a:rPr lang="ru-RU" sz="2000" b="1" dirty="0" smtClean="0">
                <a:latin typeface="Times New Roman" pitchFamily="18" charset="0"/>
                <a:cs typeface="Times New Roman" pitchFamily="18" charset="0"/>
              </a:rPr>
              <a:t>от числа и </a:t>
            </a:r>
            <a:r>
              <a:rPr lang="ru-RU" sz="2000" b="1" dirty="0" err="1" smtClean="0">
                <a:latin typeface="Times New Roman" pitchFamily="18" charset="0"/>
                <a:cs typeface="Times New Roman" pitchFamily="18" charset="0"/>
              </a:rPr>
              <a:t>полифункциональности</a:t>
            </a:r>
            <a:r>
              <a:rPr lang="ru-RU" sz="2000" b="1" dirty="0" smtClean="0">
                <a:latin typeface="Times New Roman" pitchFamily="18" charset="0"/>
                <a:cs typeface="Times New Roman" pitchFamily="18" charset="0"/>
              </a:rPr>
              <a:t>  </a:t>
            </a:r>
            <a:r>
              <a:rPr lang="ru-RU" sz="2000" b="1" dirty="0" smtClean="0">
                <a:solidFill>
                  <a:srgbClr val="FF0000"/>
                </a:solidFill>
                <a:latin typeface="Times New Roman" pitchFamily="18" charset="0"/>
                <a:cs typeface="Times New Roman" pitchFamily="18" charset="0"/>
              </a:rPr>
              <a:t>(«</a:t>
            </a:r>
            <a:r>
              <a:rPr lang="ru-RU" sz="2000" b="1" dirty="0" err="1" smtClean="0">
                <a:solidFill>
                  <a:srgbClr val="FF0000"/>
                </a:solidFill>
                <a:latin typeface="Times New Roman" pitchFamily="18" charset="0"/>
                <a:cs typeface="Times New Roman" pitchFamily="18" charset="0"/>
              </a:rPr>
              <a:t>многодеятельности</a:t>
            </a:r>
            <a:r>
              <a:rPr lang="ru-RU" sz="2000" b="1" dirty="0" smtClean="0">
                <a:solidFill>
                  <a:srgbClr val="FF0000"/>
                </a:solidFill>
                <a:latin typeface="Times New Roman" pitchFamily="18" charset="0"/>
                <a:cs typeface="Times New Roman" pitchFamily="18" charset="0"/>
              </a:rPr>
              <a:t>») видов</a:t>
            </a:r>
            <a:r>
              <a:rPr lang="ru-RU" sz="2000" b="1" dirty="0" smtClean="0">
                <a:latin typeface="Times New Roman" pitchFamily="18" charset="0"/>
                <a:cs typeface="Times New Roman" pitchFamily="18" charset="0"/>
              </a:rPr>
              <a:t>,  входящих в её состав.</a:t>
            </a:r>
          </a:p>
          <a:p>
            <a:pPr>
              <a:lnSpc>
                <a:spcPct val="114000"/>
              </a:lnSpc>
              <a:spcBef>
                <a:spcPts val="600"/>
              </a:spcBef>
            </a:pPr>
            <a:r>
              <a:rPr lang="ru-RU" sz="2000" b="1" i="1" dirty="0" smtClean="0">
                <a:latin typeface="Times New Roman" pitchFamily="18" charset="0"/>
                <a:cs typeface="Times New Roman" pitchFamily="18" charset="0"/>
              </a:rPr>
              <a:t>Функциональное разнообразие  (в географии</a:t>
            </a:r>
            <a:r>
              <a:rPr lang="ru-RU" sz="2000" b="1" dirty="0" smtClean="0">
                <a:latin typeface="Times New Roman" pitchFamily="18" charset="0"/>
                <a:cs typeface="Times New Roman" pitchFamily="18" charset="0"/>
              </a:rPr>
              <a:t>)  –  характеристика места,  где продуцируются  различные виды  деятельности.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1000100" y="3929066"/>
          <a:ext cx="6453930" cy="1112520"/>
        </p:xfrm>
        <a:graphic>
          <a:graphicData uri="http://schemas.openxmlformats.org/drawingml/2006/table">
            <a:tbl>
              <a:tblPr firstRow="1" bandRow="1">
                <a:tableStyleId>{5C22544A-7EE6-4342-B048-85BDC9FD1C3A}</a:tableStyleId>
              </a:tblPr>
              <a:tblGrid>
                <a:gridCol w="3226965"/>
                <a:gridCol w="3226965"/>
              </a:tblGrid>
              <a:tr h="370840">
                <a:tc gridSpan="2">
                  <a:txBody>
                    <a:bodyPr/>
                    <a:lstStyle/>
                    <a:p>
                      <a:pPr algn="ctr"/>
                      <a:r>
                        <a:rPr lang="ru-RU" sz="1800" b="1" dirty="0" smtClean="0">
                          <a:solidFill>
                            <a:srgbClr val="FF0000"/>
                          </a:solidFill>
                          <a:latin typeface="Times New Roman" pitchFamily="18" charset="0"/>
                          <a:cs typeface="Times New Roman" pitchFamily="18" charset="0"/>
                        </a:rPr>
                        <a:t>встречаемость</a:t>
                      </a:r>
                      <a:r>
                        <a:rPr lang="ru-RU" sz="1800" b="1" dirty="0" smtClean="0">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число объектов, плотность</a:t>
                      </a:r>
                      <a:endParaRPr lang="ru-RU" dirty="0">
                        <a:solidFill>
                          <a:schemeClr val="tx1"/>
                        </a:solidFill>
                      </a:endParaRPr>
                    </a:p>
                  </a:txBody>
                  <a:tcPr>
                    <a:solidFill>
                      <a:schemeClr val="accent5">
                        <a:lumMod val="60000"/>
                        <a:lumOff val="40000"/>
                      </a:schemeClr>
                    </a:solidFill>
                  </a:tcPr>
                </a:tc>
                <a:tc hMerge="1">
                  <a:txBody>
                    <a:bodyPr/>
                    <a:lstStyle/>
                    <a:p>
                      <a:endParaRPr lang="ru-RU" dirty="0"/>
                    </a:p>
                  </a:txBody>
                  <a:tcPr/>
                </a:tc>
              </a:tr>
              <a:tr h="370840">
                <a:tc gridSpan="2">
                  <a:txBody>
                    <a:bodyPr/>
                    <a:lstStyle/>
                    <a:p>
                      <a:pPr algn="ctr"/>
                      <a:r>
                        <a:rPr lang="ru-RU" sz="1800" b="1" dirty="0" smtClean="0">
                          <a:solidFill>
                            <a:srgbClr val="FF0000"/>
                          </a:solidFill>
                          <a:latin typeface="Times New Roman" pitchFamily="18" charset="0"/>
                          <a:cs typeface="Times New Roman" pitchFamily="18" charset="0"/>
                        </a:rPr>
                        <a:t>равномерность</a:t>
                      </a:r>
                      <a:r>
                        <a:rPr lang="ru-RU" sz="1800" b="1" dirty="0" smtClean="0">
                          <a:latin typeface="Times New Roman" pitchFamily="18" charset="0"/>
                          <a:cs typeface="Times New Roman" pitchFamily="18" charset="0"/>
                        </a:rPr>
                        <a:t> распределения видов </a:t>
                      </a:r>
                      <a:endParaRPr lang="ru-RU" dirty="0"/>
                    </a:p>
                  </a:txBody>
                  <a:tcPr>
                    <a:solidFill>
                      <a:schemeClr val="accent5">
                        <a:lumMod val="40000"/>
                        <a:lumOff val="60000"/>
                      </a:schemeClr>
                    </a:solidFill>
                  </a:tcPr>
                </a:tc>
                <a:tc hMerge="1">
                  <a:txBody>
                    <a:bodyPr/>
                    <a:lstStyle/>
                    <a:p>
                      <a:endParaRPr lang="ru-RU"/>
                    </a:p>
                  </a:txBody>
                  <a:tcPr/>
                </a:tc>
              </a:tr>
              <a:tr h="370840">
                <a:tc>
                  <a:txBody>
                    <a:bodyPr/>
                    <a:lstStyle/>
                    <a:p>
                      <a:pPr algn="ctr"/>
                      <a:r>
                        <a:rPr lang="ru-RU" sz="1600" b="1" dirty="0" smtClean="0">
                          <a:solidFill>
                            <a:srgbClr val="FF0000"/>
                          </a:solidFill>
                          <a:latin typeface="Times New Roman" pitchFamily="18" charset="0"/>
                          <a:cs typeface="Times New Roman" pitchFamily="18" charset="0"/>
                        </a:rPr>
                        <a:t>доминирование </a:t>
                      </a:r>
                      <a:endParaRPr lang="ru-RU" sz="1600" dirty="0"/>
                    </a:p>
                  </a:txBody>
                  <a:tcPr/>
                </a:tc>
                <a:tc>
                  <a:txBody>
                    <a:bodyPr/>
                    <a:lstStyle/>
                    <a:p>
                      <a:pPr algn="ctr"/>
                      <a:r>
                        <a:rPr lang="ru-RU" sz="1600" b="1" dirty="0" smtClean="0">
                          <a:solidFill>
                            <a:srgbClr val="FF0000"/>
                          </a:solidFill>
                          <a:latin typeface="Times New Roman" pitchFamily="18" charset="0"/>
                          <a:cs typeface="Times New Roman" pitchFamily="18" charset="0"/>
                        </a:rPr>
                        <a:t>выравненность </a:t>
                      </a:r>
                      <a:endParaRPr lang="ru-RU"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7126" y="214290"/>
            <a:ext cx="8786874" cy="535531"/>
          </a:xfrm>
          <a:prstGeom prst="rect">
            <a:avLst/>
          </a:prstGeom>
          <a:noFill/>
          <a:ln w="9525">
            <a:noFill/>
            <a:miter lim="800000"/>
            <a:headEnd/>
            <a:tailEnd/>
          </a:ln>
        </p:spPr>
        <p:txBody>
          <a:bodyPr wrap="square">
            <a:spAutoFit/>
          </a:bodyPr>
          <a:lstStyle/>
          <a:p>
            <a:pPr>
              <a:lnSpc>
                <a:spcPct val="80000"/>
              </a:lnSpc>
            </a:pPr>
            <a:r>
              <a:rPr lang="ru-RU" sz="3600" b="1" dirty="0" smtClean="0">
                <a:solidFill>
                  <a:srgbClr val="C00000"/>
                </a:solidFill>
                <a:latin typeface="Times New Roman" pitchFamily="18" charset="0"/>
                <a:cs typeface="Times New Roman" pitchFamily="18" charset="0"/>
              </a:rPr>
              <a:t>Разнообразие – измерение</a:t>
            </a:r>
            <a:endParaRPr lang="ru-RU" sz="3600" b="1" i="1" dirty="0">
              <a:solidFill>
                <a:srgbClr val="C00000"/>
              </a:solidFill>
              <a:latin typeface="Times New Roman" pitchFamily="18" charset="0"/>
              <a:cs typeface="Times New Roman" pitchFamily="18" charset="0"/>
            </a:endParaRPr>
          </a:p>
        </p:txBody>
      </p:sp>
      <p:sp>
        <p:nvSpPr>
          <p:cNvPr id="3" name="Rectangle 2"/>
          <p:cNvSpPr>
            <a:spLocks noChangeArrowheads="1"/>
          </p:cNvSpPr>
          <p:nvPr/>
        </p:nvSpPr>
        <p:spPr bwMode="auto">
          <a:xfrm>
            <a:off x="0" y="642918"/>
            <a:ext cx="8786874" cy="4650504"/>
          </a:xfrm>
          <a:prstGeom prst="rect">
            <a:avLst/>
          </a:prstGeom>
          <a:noFill/>
          <a:ln w="9525">
            <a:noFill/>
            <a:miter lim="800000"/>
            <a:headEnd/>
            <a:tailEnd/>
          </a:ln>
        </p:spPr>
        <p:txBody>
          <a:bodyPr wrap="square">
            <a:spAutoFit/>
          </a:bodyPr>
          <a:lstStyle/>
          <a:p>
            <a:pPr>
              <a:lnSpc>
                <a:spcPct val="114000"/>
              </a:lnSpc>
            </a:pPr>
            <a:r>
              <a:rPr lang="ru-RU" sz="2000" b="1" i="1" dirty="0" smtClean="0">
                <a:latin typeface="Times New Roman" pitchFamily="18" charset="0"/>
                <a:cs typeface="Times New Roman" pitchFamily="18" charset="0"/>
              </a:rPr>
              <a:t>Задача </a:t>
            </a:r>
            <a:r>
              <a:rPr lang="ru-RU" sz="2000" b="1" dirty="0" smtClean="0">
                <a:latin typeface="Times New Roman" pitchFamily="18" charset="0"/>
                <a:cs typeface="Times New Roman" pitchFamily="18" charset="0"/>
              </a:rPr>
              <a:t>– характеристика условий  среды  сервисных видов деятельности </a:t>
            </a:r>
          </a:p>
          <a:p>
            <a:pPr>
              <a:lnSpc>
                <a:spcPct val="110000"/>
              </a:lnSpc>
              <a:spcBef>
                <a:spcPts val="600"/>
              </a:spcBef>
            </a:pPr>
            <a:r>
              <a:rPr lang="ru-RU" sz="2000" b="1" i="1" dirty="0" smtClean="0">
                <a:latin typeface="Times New Roman" pitchFamily="18" charset="0"/>
                <a:cs typeface="Times New Roman" pitchFamily="18" charset="0"/>
              </a:rPr>
              <a:t>Информационная база </a:t>
            </a:r>
            <a:r>
              <a:rPr lang="ru-RU" sz="2000" b="1" dirty="0" smtClean="0">
                <a:latin typeface="Times New Roman" pitchFamily="18" charset="0"/>
                <a:cs typeface="Times New Roman" pitchFamily="18" charset="0"/>
              </a:rPr>
              <a:t>– реестр по ОКВЭД  бюджетных и коммерческих организаций, зарегистрированных  в населенных  пунктах республики.</a:t>
            </a:r>
          </a:p>
          <a:p>
            <a:pPr>
              <a:lnSpc>
                <a:spcPct val="114000"/>
              </a:lnSpc>
              <a:spcBef>
                <a:spcPts val="600"/>
              </a:spcBef>
            </a:pPr>
            <a:endParaRPr lang="ru-RU" sz="2000" b="1" i="1" dirty="0" smtClean="0">
              <a:latin typeface="Times New Roman" pitchFamily="18" charset="0"/>
              <a:cs typeface="Times New Roman" pitchFamily="18" charset="0"/>
            </a:endParaRPr>
          </a:p>
          <a:p>
            <a:pPr>
              <a:lnSpc>
                <a:spcPct val="114000"/>
              </a:lnSpc>
              <a:spcBef>
                <a:spcPts val="600"/>
              </a:spcBef>
            </a:pPr>
            <a:endParaRPr lang="ru-RU" sz="2000" b="1" i="1" dirty="0" smtClean="0">
              <a:latin typeface="Times New Roman" pitchFamily="18" charset="0"/>
              <a:cs typeface="Times New Roman" pitchFamily="18" charset="0"/>
            </a:endParaRPr>
          </a:p>
          <a:p>
            <a:pPr>
              <a:lnSpc>
                <a:spcPct val="114000"/>
              </a:lnSpc>
              <a:spcBef>
                <a:spcPts val="600"/>
              </a:spcBef>
            </a:pPr>
            <a:endParaRPr lang="ru-RU" sz="2000" b="1" i="1" dirty="0" smtClean="0">
              <a:latin typeface="Times New Roman" pitchFamily="18" charset="0"/>
              <a:cs typeface="Times New Roman" pitchFamily="18" charset="0"/>
            </a:endParaRPr>
          </a:p>
          <a:p>
            <a:pPr>
              <a:lnSpc>
                <a:spcPct val="110000"/>
              </a:lnSpc>
              <a:spcBef>
                <a:spcPts val="600"/>
              </a:spcBef>
            </a:pPr>
            <a:endParaRPr lang="ru-RU" sz="2000" b="1" i="1" dirty="0" smtClean="0">
              <a:latin typeface="Times New Roman" pitchFamily="18" charset="0"/>
              <a:cs typeface="Times New Roman" pitchFamily="18" charset="0"/>
            </a:endParaRPr>
          </a:p>
          <a:p>
            <a:pPr>
              <a:lnSpc>
                <a:spcPct val="114000"/>
              </a:lnSpc>
              <a:spcBef>
                <a:spcPts val="0"/>
              </a:spcBef>
            </a:pPr>
            <a:r>
              <a:rPr lang="ru-RU" sz="2000" b="1" i="1" dirty="0" smtClean="0">
                <a:latin typeface="Times New Roman"/>
                <a:ea typeface="Calibri"/>
              </a:rPr>
              <a:t>Параметры разнообразия </a:t>
            </a:r>
            <a:r>
              <a:rPr lang="ru-RU" sz="2000" b="1" dirty="0" err="1" smtClean="0">
                <a:latin typeface="Times New Roman"/>
                <a:ea typeface="Calibri"/>
              </a:rPr>
              <a:t>сервис-пространства</a:t>
            </a:r>
            <a:endParaRPr lang="en-US" sz="2000" b="1" dirty="0" smtClean="0">
              <a:latin typeface="Times New Roman" pitchFamily="18" charset="0"/>
              <a:cs typeface="Times New Roman" pitchFamily="18" charset="0"/>
            </a:endParaRPr>
          </a:p>
          <a:p>
            <a:pPr>
              <a:lnSpc>
                <a:spcPct val="114000"/>
              </a:lnSpc>
              <a:spcBef>
                <a:spcPts val="0"/>
              </a:spcBef>
            </a:pPr>
            <a:endParaRPr lang="en-US" sz="2000" b="1" dirty="0" smtClean="0">
              <a:latin typeface="Times New Roman" pitchFamily="18" charset="0"/>
              <a:cs typeface="Times New Roman" pitchFamily="18" charset="0"/>
            </a:endParaRPr>
          </a:p>
          <a:p>
            <a:pPr>
              <a:lnSpc>
                <a:spcPct val="114000"/>
              </a:lnSpc>
              <a:spcBef>
                <a:spcPts val="0"/>
              </a:spcBef>
            </a:pPr>
            <a:endParaRPr lang="en-US" sz="2000" b="1" dirty="0" smtClean="0">
              <a:latin typeface="Times New Roman" pitchFamily="18" charset="0"/>
              <a:cs typeface="Times New Roman" pitchFamily="18" charset="0"/>
            </a:endParaRPr>
          </a:p>
          <a:p>
            <a:pPr>
              <a:lnSpc>
                <a:spcPct val="114000"/>
              </a:lnSpc>
              <a:spcBef>
                <a:spcPts val="0"/>
              </a:spcBef>
            </a:pPr>
            <a:endParaRPr lang="en-US" sz="2000" b="1" dirty="0" smtClean="0">
              <a:latin typeface="Times New Roman" pitchFamily="18" charset="0"/>
              <a:cs typeface="Times New Roman" pitchFamily="18" charset="0"/>
            </a:endParaRPr>
          </a:p>
          <a:p>
            <a:pPr>
              <a:lnSpc>
                <a:spcPct val="114000"/>
              </a:lnSpc>
              <a:spcBef>
                <a:spcPts val="0"/>
              </a:spcBef>
            </a:pPr>
            <a:r>
              <a:rPr lang="ru-RU" sz="2000" b="1" dirty="0" smtClean="0">
                <a:latin typeface="Times New Roman" pitchFamily="18" charset="0"/>
                <a:cs typeface="Times New Roman" pitchFamily="18" charset="0"/>
              </a:rPr>
              <a:t>                                                                                                                                                                                                                                                                                                                                                               </a:t>
            </a:r>
          </a:p>
        </p:txBody>
      </p:sp>
      <p:graphicFrame>
        <p:nvGraphicFramePr>
          <p:cNvPr id="5" name="Таблица 4"/>
          <p:cNvGraphicFramePr>
            <a:graphicFrameLocks noGrp="1"/>
          </p:cNvGraphicFramePr>
          <p:nvPr/>
        </p:nvGraphicFramePr>
        <p:xfrm>
          <a:off x="214282" y="3929066"/>
          <a:ext cx="8715437" cy="2643207"/>
        </p:xfrm>
        <a:graphic>
          <a:graphicData uri="http://schemas.openxmlformats.org/drawingml/2006/table">
            <a:tbl>
              <a:tblPr firstRow="1" bandRow="1">
                <a:solidFill>
                  <a:schemeClr val="accent6">
                    <a:lumMod val="20000"/>
                    <a:lumOff val="80000"/>
                  </a:schemeClr>
                </a:solidFill>
                <a:tableStyleId>{93296810-A885-4BE3-A3E7-6D5BEEA58F35}</a:tableStyleId>
              </a:tblPr>
              <a:tblGrid>
                <a:gridCol w="1686833"/>
                <a:gridCol w="2319439"/>
                <a:gridCol w="2952013"/>
                <a:gridCol w="1757152"/>
              </a:tblGrid>
              <a:tr h="607344">
                <a:tc gridSpan="2">
                  <a:txBody>
                    <a:bodyPr/>
                    <a:lstStyle/>
                    <a:p>
                      <a:pPr algn="ctr">
                        <a:spcAft>
                          <a:spcPts val="0"/>
                        </a:spcAft>
                      </a:pPr>
                      <a:r>
                        <a:rPr lang="ru-RU" sz="1800" b="1" i="0" kern="1200" dirty="0">
                          <a:latin typeface="Times New Roman" pitchFamily="18" charset="0"/>
                          <a:ea typeface="Times New Roman"/>
                          <a:cs typeface="Times New Roman" pitchFamily="18" charset="0"/>
                        </a:rPr>
                        <a:t>Индекс разнообразия Шеннона (</a:t>
                      </a:r>
                      <a:r>
                        <a:rPr lang="en-US" sz="1800" b="1" i="0" kern="1200" dirty="0">
                          <a:latin typeface="Times New Roman" pitchFamily="18" charset="0"/>
                          <a:ea typeface="Times New Roman"/>
                          <a:cs typeface="Times New Roman" pitchFamily="18" charset="0"/>
                        </a:rPr>
                        <a:t>H</a:t>
                      </a:r>
                      <a:r>
                        <a:rPr lang="ru-RU" sz="1800" b="1" i="0" kern="1200" dirty="0">
                          <a:latin typeface="Times New Roman" pitchFamily="18" charset="0"/>
                          <a:ea typeface="Times New Roman"/>
                          <a:cs typeface="Times New Roman" pitchFamily="18" charset="0"/>
                        </a:rPr>
                        <a:t>)</a:t>
                      </a:r>
                      <a:endParaRPr lang="ru-RU" sz="1800" i="0"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800" b="1" i="0" kern="1200" dirty="0">
                          <a:latin typeface="Times New Roman" pitchFamily="18" charset="0"/>
                          <a:ea typeface="Times New Roman"/>
                          <a:cs typeface="Times New Roman" pitchFamily="18" charset="0"/>
                        </a:rPr>
                        <a:t>Встречаемость</a:t>
                      </a:r>
                      <a:endParaRPr lang="ru-RU" sz="1800" i="0"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3000"/>
                        </a:lnSpc>
                        <a:spcAft>
                          <a:spcPts val="0"/>
                        </a:spcAft>
                      </a:pPr>
                      <a:r>
                        <a:rPr lang="ru-RU" sz="1800" b="1" i="0" kern="1200" dirty="0">
                          <a:latin typeface="Times New Roman" pitchFamily="18" charset="0"/>
                          <a:ea typeface="Times New Roman"/>
                          <a:cs typeface="Times New Roman" pitchFamily="18" charset="0"/>
                        </a:rPr>
                        <a:t>Равномерность</a:t>
                      </a:r>
                      <a:endParaRPr lang="ru-RU" sz="1800" i="0"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621">
                <a:tc>
                  <a:txBody>
                    <a:bodyPr/>
                    <a:lstStyle/>
                    <a:p>
                      <a:pPr algn="ctr">
                        <a:spcAft>
                          <a:spcPts val="0"/>
                        </a:spcAft>
                      </a:pPr>
                      <a:r>
                        <a:rPr lang="ru-RU" sz="1600" b="1" i="1" dirty="0">
                          <a:latin typeface="Times New Roman" pitchFamily="18" charset="0"/>
                          <a:ea typeface="Times New Roman"/>
                          <a:cs typeface="Times New Roman" pitchFamily="18" charset="0"/>
                        </a:rPr>
                        <a:t>Формула</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i="1" kern="1200" dirty="0">
                          <a:latin typeface="Times New Roman" pitchFamily="18" charset="0"/>
                          <a:ea typeface="Times New Roman"/>
                          <a:cs typeface="Times New Roman" pitchFamily="18" charset="0"/>
                        </a:rPr>
                        <a:t>Рассчитаны для </a:t>
                      </a:r>
                      <a:endParaRPr lang="ru-RU" sz="1600" b="1" dirty="0">
                        <a:latin typeface="Times New Roman" pitchFamily="18" charset="0"/>
                        <a:ea typeface="Times New Roman"/>
                        <a:cs typeface="Times New Roman" pitchFamily="18" charset="0"/>
                      </a:endParaRPr>
                    </a:p>
                    <a:p>
                      <a:pPr algn="ctr">
                        <a:spcAft>
                          <a:spcPts val="0"/>
                        </a:spcAft>
                      </a:pPr>
                      <a:r>
                        <a:rPr lang="ru-RU" sz="1600" b="1" i="1" kern="1200" dirty="0">
                          <a:latin typeface="Times New Roman" pitchFamily="18" charset="0"/>
                          <a:ea typeface="Times New Roman"/>
                          <a:cs typeface="Times New Roman" pitchFamily="18" charset="0"/>
                        </a:rPr>
                        <a:t>муниципалитетов</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i="1" kern="1200" dirty="0">
                          <a:latin typeface="Times New Roman" pitchFamily="18" charset="0"/>
                          <a:ea typeface="Times New Roman"/>
                          <a:cs typeface="Times New Roman" pitchFamily="18" charset="0"/>
                        </a:rPr>
                        <a:t>Доля (</a:t>
                      </a:r>
                      <a:r>
                        <a:rPr lang="en-US" sz="1600" b="1" i="1" kern="1200" dirty="0">
                          <a:latin typeface="Times New Roman" pitchFamily="18" charset="0"/>
                          <a:ea typeface="Times New Roman"/>
                          <a:cs typeface="Times New Roman" pitchFamily="18" charset="0"/>
                        </a:rPr>
                        <a:t>p</a:t>
                      </a:r>
                      <a:r>
                        <a:rPr lang="ru-RU" sz="1600" b="1" i="1" kern="1200" dirty="0">
                          <a:latin typeface="Times New Roman" pitchFamily="18" charset="0"/>
                          <a:ea typeface="Times New Roman"/>
                          <a:cs typeface="Times New Roman" pitchFamily="18" charset="0"/>
                        </a:rPr>
                        <a:t>) в общем числе </a:t>
                      </a:r>
                      <a:r>
                        <a:rPr lang="ru-RU" sz="1600" b="1" i="1" kern="1200" dirty="0" err="1">
                          <a:latin typeface="Times New Roman" pitchFamily="18" charset="0"/>
                          <a:ea typeface="Times New Roman"/>
                          <a:cs typeface="Times New Roman" pitchFamily="18" charset="0"/>
                        </a:rPr>
                        <a:t>сервис-объектов</a:t>
                      </a:r>
                      <a:r>
                        <a:rPr lang="ru-RU" sz="1600" b="1" i="1" kern="1200" dirty="0">
                          <a:latin typeface="Times New Roman" pitchFamily="18" charset="0"/>
                          <a:ea typeface="Times New Roman"/>
                          <a:cs typeface="Times New Roman" pitchFamily="18" charset="0"/>
                        </a:rPr>
                        <a:t> муниципалитета:</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i="1" kern="1200" dirty="0">
                          <a:latin typeface="Times New Roman" pitchFamily="18" charset="0"/>
                          <a:ea typeface="Times New Roman"/>
                          <a:cs typeface="Times New Roman" pitchFamily="18" charset="0"/>
                        </a:rPr>
                        <a:t>Распределение</a:t>
                      </a:r>
                      <a:endParaRPr lang="ru-RU" sz="1600" b="1" dirty="0">
                        <a:latin typeface="Times New Roman" pitchFamily="18" charset="0"/>
                        <a:ea typeface="Times New Roman"/>
                        <a:cs typeface="Times New Roman" pitchFamily="18" charset="0"/>
                      </a:endParaRPr>
                    </a:p>
                    <a:p>
                      <a:pPr algn="ctr">
                        <a:lnSpc>
                          <a:spcPct val="113000"/>
                        </a:lnSpc>
                        <a:spcAft>
                          <a:spcPts val="0"/>
                        </a:spcAft>
                      </a:pPr>
                      <a:r>
                        <a:rPr lang="ru-RU" sz="1600" b="1" i="1" kern="1200" dirty="0">
                          <a:latin typeface="Times New Roman" pitchFamily="18" charset="0"/>
                          <a:ea typeface="Times New Roman"/>
                          <a:cs typeface="Times New Roman" pitchFamily="18" charset="0"/>
                        </a:rPr>
                        <a:t>разнообразия </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621">
                <a:tc rowSpan="2">
                  <a:txBody>
                    <a:bodyPr/>
                    <a:lstStyle/>
                    <a:p>
                      <a:pPr algn="ctr">
                        <a:spcAft>
                          <a:spcPts val="0"/>
                        </a:spcAft>
                      </a:pPr>
                      <a:endParaRPr lang="ru-RU" sz="1600" b="1"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kern="1200" dirty="0" err="1">
                          <a:latin typeface="Times New Roman" pitchFamily="18" charset="0"/>
                          <a:ea typeface="Times New Roman"/>
                          <a:cs typeface="Times New Roman" pitchFamily="18" charset="0"/>
                        </a:rPr>
                        <a:t>H</a:t>
                      </a:r>
                      <a:r>
                        <a:rPr lang="en-US" sz="1600" b="1" kern="1200" baseline="-25000" dirty="0" err="1">
                          <a:latin typeface="Times New Roman" pitchFamily="18" charset="0"/>
                          <a:ea typeface="Times New Roman"/>
                          <a:cs typeface="Times New Roman" pitchFamily="18" charset="0"/>
                        </a:rPr>
                        <a:t>place</a:t>
                      </a:r>
                      <a:r>
                        <a:rPr lang="ru-RU" sz="1600" b="1" kern="1200" dirty="0">
                          <a:solidFill>
                            <a:srgbClr val="000000"/>
                          </a:solidFill>
                          <a:latin typeface="Times New Roman" pitchFamily="18" charset="0"/>
                          <a:ea typeface="Times New Roman"/>
                          <a:cs typeface="Times New Roman" pitchFamily="18" charset="0"/>
                        </a:rPr>
                        <a:t> «мест с услугами»</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1760">
                        <a:spcAft>
                          <a:spcPts val="0"/>
                        </a:spcAft>
                      </a:pPr>
                      <a:r>
                        <a:rPr lang="ru-RU" sz="1600" b="1" kern="1200" dirty="0" err="1">
                          <a:solidFill>
                            <a:srgbClr val="000000"/>
                          </a:solidFill>
                          <a:latin typeface="Times New Roman" pitchFamily="18" charset="0"/>
                          <a:ea typeface="Times New Roman"/>
                          <a:cs typeface="Times New Roman" pitchFamily="18" charset="0"/>
                        </a:rPr>
                        <a:t>сервис-организаций</a:t>
                      </a:r>
                      <a:r>
                        <a:rPr lang="ru-RU" sz="1600" b="1" kern="1200" dirty="0">
                          <a:solidFill>
                            <a:srgbClr val="000000"/>
                          </a:solidFill>
                          <a:latin typeface="Times New Roman" pitchFamily="18" charset="0"/>
                          <a:ea typeface="Times New Roman"/>
                          <a:cs typeface="Times New Roman" pitchFamily="18" charset="0"/>
                        </a:rPr>
                        <a:t> </a:t>
                      </a:r>
                      <a:endParaRPr lang="ru-RU" sz="1600" b="1" dirty="0">
                        <a:latin typeface="Times New Roman" pitchFamily="18" charset="0"/>
                        <a:ea typeface="Times New Roman"/>
                        <a:cs typeface="Times New Roman" pitchFamily="18" charset="0"/>
                      </a:endParaRPr>
                    </a:p>
                    <a:p>
                      <a:pPr indent="111760">
                        <a:spcAft>
                          <a:spcPts val="0"/>
                        </a:spcAft>
                      </a:pPr>
                      <a:r>
                        <a:rPr lang="en-US" sz="1600" b="1" kern="1200" dirty="0" err="1">
                          <a:latin typeface="Times New Roman" pitchFamily="18" charset="0"/>
                          <a:ea typeface="Times New Roman"/>
                          <a:cs typeface="Times New Roman" pitchFamily="18" charset="0"/>
                        </a:rPr>
                        <a:t>i</a:t>
                      </a:r>
                      <a:r>
                        <a:rPr lang="ru-RU" sz="1600" b="1" kern="1200" dirty="0">
                          <a:latin typeface="Times New Roman" pitchFamily="18" charset="0"/>
                          <a:ea typeface="Times New Roman"/>
                          <a:cs typeface="Times New Roman" pitchFamily="18" charset="0"/>
                        </a:rPr>
                        <a:t>-того </a:t>
                      </a:r>
                      <a:r>
                        <a:rPr lang="ru-RU" sz="1600" b="1" kern="1200" dirty="0">
                          <a:solidFill>
                            <a:srgbClr val="000000"/>
                          </a:solidFill>
                          <a:latin typeface="Times New Roman" pitchFamily="18" charset="0"/>
                          <a:ea typeface="Times New Roman"/>
                          <a:cs typeface="Times New Roman" pitchFamily="18" charset="0"/>
                        </a:rPr>
                        <a:t>населенного пункта </a:t>
                      </a:r>
                      <a:endParaRPr lang="ru-RU" sz="16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3000"/>
                        </a:lnSpc>
                        <a:spcAft>
                          <a:spcPts val="0"/>
                        </a:spcAft>
                      </a:pPr>
                      <a:r>
                        <a:rPr lang="ru-RU" sz="1600" b="1" kern="1200" dirty="0">
                          <a:solidFill>
                            <a:srgbClr val="000000"/>
                          </a:solidFill>
                          <a:latin typeface="Times New Roman" pitchFamily="18" charset="0"/>
                          <a:ea typeface="Times New Roman"/>
                          <a:cs typeface="Times New Roman" pitchFamily="18" charset="0"/>
                        </a:rPr>
                        <a:t>Выравненность  </a:t>
                      </a:r>
                      <a:endParaRPr lang="ru-RU" sz="1600" b="1" dirty="0">
                        <a:latin typeface="Times New Roman" pitchFamily="18" charset="0"/>
                        <a:ea typeface="Times New Roman"/>
                        <a:cs typeface="Times New Roman" pitchFamily="18" charset="0"/>
                      </a:endParaRPr>
                    </a:p>
                    <a:p>
                      <a:pPr algn="ctr">
                        <a:lnSpc>
                          <a:spcPct val="113000"/>
                        </a:lnSpc>
                        <a:spcAft>
                          <a:spcPts val="0"/>
                        </a:spcAft>
                      </a:pPr>
                      <a:r>
                        <a:rPr lang="ru-RU" sz="1600" b="1" kern="1200" dirty="0">
                          <a:solidFill>
                            <a:srgbClr val="000000"/>
                          </a:solidFill>
                          <a:latin typeface="Times New Roman" pitchFamily="18" charset="0"/>
                          <a:ea typeface="Times New Roman"/>
                          <a:cs typeface="Times New Roman" pitchFamily="18" charset="0"/>
                        </a:rPr>
                        <a:t>Доминирование </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621">
                <a:tc vMerge="1">
                  <a:txBody>
                    <a:bodyPr/>
                    <a:lstStyle/>
                    <a:p>
                      <a:endParaRPr lang="ru-RU"/>
                    </a:p>
                  </a:txBody>
                  <a:tcPr/>
                </a:tc>
                <a:tc>
                  <a:txBody>
                    <a:bodyPr/>
                    <a:lstStyle/>
                    <a:p>
                      <a:pPr>
                        <a:lnSpc>
                          <a:spcPct val="113000"/>
                        </a:lnSpc>
                        <a:spcAft>
                          <a:spcPts val="0"/>
                        </a:spcAft>
                      </a:pPr>
                      <a:r>
                        <a:rPr lang="en-US" sz="1600" b="1" kern="1200" dirty="0" err="1">
                          <a:latin typeface="Times New Roman" pitchFamily="18" charset="0"/>
                          <a:ea typeface="Times New Roman"/>
                          <a:cs typeface="Times New Roman" pitchFamily="18" charset="0"/>
                        </a:rPr>
                        <a:t>H</a:t>
                      </a:r>
                      <a:r>
                        <a:rPr lang="en-US" sz="1600" b="1" kern="1200" baseline="-25000" dirty="0" err="1">
                          <a:latin typeface="Times New Roman" pitchFamily="18" charset="0"/>
                          <a:ea typeface="Times New Roman"/>
                          <a:cs typeface="Times New Roman" pitchFamily="18" charset="0"/>
                        </a:rPr>
                        <a:t>branch</a:t>
                      </a:r>
                      <a:r>
                        <a:rPr lang="ru-RU" sz="1600" b="1" kern="1200" dirty="0">
                          <a:solidFill>
                            <a:srgbClr val="000000"/>
                          </a:solidFill>
                          <a:latin typeface="Times New Roman" pitchFamily="18" charset="0"/>
                          <a:ea typeface="Times New Roman"/>
                          <a:cs typeface="Times New Roman" pitchFamily="18" charset="0"/>
                        </a:rPr>
                        <a:t> «видов услуг»</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1760">
                        <a:spcAft>
                          <a:spcPts val="0"/>
                        </a:spcAft>
                      </a:pPr>
                      <a:r>
                        <a:rPr lang="ru-RU" sz="1600" b="1" kern="1200" dirty="0" err="1">
                          <a:latin typeface="Times New Roman" pitchFamily="18" charset="0"/>
                          <a:ea typeface="Times New Roman"/>
                          <a:cs typeface="Times New Roman" pitchFamily="18" charset="0"/>
                        </a:rPr>
                        <a:t>сервис-организаций</a:t>
                      </a:r>
                      <a:r>
                        <a:rPr lang="ru-RU" sz="1600" b="1" kern="1200" dirty="0">
                          <a:latin typeface="Times New Roman" pitchFamily="18" charset="0"/>
                          <a:ea typeface="Times New Roman"/>
                          <a:cs typeface="Times New Roman" pitchFamily="18" charset="0"/>
                        </a:rPr>
                        <a:t> </a:t>
                      </a:r>
                      <a:endParaRPr lang="ru-RU" sz="1600" b="1" dirty="0">
                        <a:latin typeface="Times New Roman" pitchFamily="18" charset="0"/>
                        <a:ea typeface="Times New Roman"/>
                        <a:cs typeface="Times New Roman" pitchFamily="18" charset="0"/>
                      </a:endParaRPr>
                    </a:p>
                    <a:p>
                      <a:pPr indent="111760">
                        <a:spcAft>
                          <a:spcPts val="0"/>
                        </a:spcAft>
                      </a:pPr>
                      <a:r>
                        <a:rPr lang="en-US" sz="1600" b="1" kern="1200" dirty="0" err="1">
                          <a:latin typeface="Times New Roman" pitchFamily="18" charset="0"/>
                          <a:ea typeface="Times New Roman"/>
                          <a:cs typeface="Times New Roman" pitchFamily="18" charset="0"/>
                        </a:rPr>
                        <a:t>i</a:t>
                      </a:r>
                      <a:r>
                        <a:rPr lang="ru-RU" sz="1600" b="1" kern="1200" dirty="0">
                          <a:latin typeface="Times New Roman" pitchFamily="18" charset="0"/>
                          <a:ea typeface="Times New Roman"/>
                          <a:cs typeface="Times New Roman" pitchFamily="18" charset="0"/>
                        </a:rPr>
                        <a:t>-того вида услуг </a:t>
                      </a:r>
                      <a:endParaRPr lang="ru-RU" sz="1600" b="1" dirty="0">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r>
            </a:tbl>
          </a:graphicData>
        </a:graphic>
      </p:graphicFrame>
      <p:graphicFrame>
        <p:nvGraphicFramePr>
          <p:cNvPr id="7" name="Таблица 6"/>
          <p:cNvGraphicFramePr>
            <a:graphicFrameLocks noGrp="1"/>
          </p:cNvGraphicFramePr>
          <p:nvPr/>
        </p:nvGraphicFramePr>
        <p:xfrm>
          <a:off x="285720" y="1928802"/>
          <a:ext cx="8572560" cy="1564640"/>
        </p:xfrm>
        <a:graphic>
          <a:graphicData uri="http://schemas.openxmlformats.org/drawingml/2006/table">
            <a:tbl>
              <a:tblPr firstRow="1" bandRow="1">
                <a:tableStyleId>{7DF18680-E054-41AD-8BC1-D1AEF772440D}</a:tableStyleId>
              </a:tblPr>
              <a:tblGrid>
                <a:gridCol w="2198092"/>
                <a:gridCol w="2159626"/>
                <a:gridCol w="1870210"/>
                <a:gridCol w="2344632"/>
              </a:tblGrid>
              <a:tr h="370840">
                <a:tc>
                  <a:txBody>
                    <a:bodyPr/>
                    <a:lstStyle/>
                    <a:p>
                      <a:r>
                        <a:rPr lang="ru-RU" sz="1700" dirty="0" smtClean="0">
                          <a:solidFill>
                            <a:schemeClr val="tx1"/>
                          </a:solidFill>
                          <a:latin typeface="Times New Roman" pitchFamily="18" charset="0"/>
                          <a:cs typeface="Times New Roman" pitchFamily="18" charset="0"/>
                        </a:rPr>
                        <a:t>Распределительные</a:t>
                      </a:r>
                      <a:endParaRPr lang="ru-RU" sz="17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700" dirty="0" smtClean="0">
                          <a:solidFill>
                            <a:schemeClr val="tx1"/>
                          </a:solidFill>
                          <a:latin typeface="Times New Roman" pitchFamily="18" charset="0"/>
                          <a:cs typeface="Times New Roman" pitchFamily="18" charset="0"/>
                        </a:rPr>
                        <a:t>Производственные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dirty="0" smtClean="0">
                          <a:solidFill>
                            <a:schemeClr val="tx1"/>
                          </a:solidFill>
                          <a:latin typeface="Times New Roman" pitchFamily="18" charset="0"/>
                          <a:cs typeface="Times New Roman" pitchFamily="18" charset="0"/>
                        </a:rPr>
                        <a:t>Общественные</a:t>
                      </a:r>
                      <a:endParaRPr lang="ru-RU" sz="17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700" dirty="0" smtClean="0">
                          <a:solidFill>
                            <a:schemeClr val="tx1"/>
                          </a:solidFill>
                          <a:latin typeface="Times New Roman" pitchFamily="18" charset="0"/>
                          <a:cs typeface="Times New Roman" pitchFamily="18" charset="0"/>
                        </a:rPr>
                        <a:t>Личные</a:t>
                      </a:r>
                      <a:endParaRPr lang="ru-RU" sz="17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600" b="1" dirty="0" smtClean="0">
                          <a:solidFill>
                            <a:schemeClr val="tx1"/>
                          </a:solidFill>
                          <a:latin typeface="Times New Roman" pitchFamily="18" charset="0"/>
                          <a:cs typeface="Times New Roman" pitchFamily="18" charset="0"/>
                        </a:rPr>
                        <a:t>Торговля</a:t>
                      </a:r>
                    </a:p>
                    <a:p>
                      <a:r>
                        <a:rPr lang="ru-RU" sz="1600" b="1" dirty="0" smtClean="0">
                          <a:solidFill>
                            <a:schemeClr val="tx1"/>
                          </a:solidFill>
                          <a:latin typeface="Times New Roman" pitchFamily="18" charset="0"/>
                          <a:cs typeface="Times New Roman" pitchFamily="18" charset="0"/>
                        </a:rPr>
                        <a:t>Транспорт</a:t>
                      </a:r>
                    </a:p>
                    <a:p>
                      <a:r>
                        <a:rPr lang="ru-RU" sz="1600" b="1" dirty="0" smtClean="0">
                          <a:solidFill>
                            <a:schemeClr val="tx1"/>
                          </a:solidFill>
                          <a:latin typeface="Times New Roman" pitchFamily="18" charset="0"/>
                          <a:cs typeface="Times New Roman" pitchFamily="18" charset="0"/>
                        </a:rPr>
                        <a:t>Связь</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b="1" dirty="0" smtClean="0">
                          <a:solidFill>
                            <a:schemeClr val="tx1"/>
                          </a:solidFill>
                          <a:latin typeface="Times New Roman" pitchFamily="18" charset="0"/>
                          <a:cs typeface="Times New Roman" pitchFamily="18" charset="0"/>
                        </a:rPr>
                        <a:t>Финансы</a:t>
                      </a:r>
                    </a:p>
                    <a:p>
                      <a:r>
                        <a:rPr lang="ru-RU" sz="1600" b="1" dirty="0" smtClean="0">
                          <a:solidFill>
                            <a:schemeClr val="tx1"/>
                          </a:solidFill>
                          <a:latin typeface="Times New Roman" pitchFamily="18" charset="0"/>
                          <a:cs typeface="Times New Roman" pitchFamily="18" charset="0"/>
                        </a:rPr>
                        <a:t>Недвижимость</a:t>
                      </a:r>
                    </a:p>
                    <a:p>
                      <a:r>
                        <a:rPr lang="ru-RU" sz="1600" b="1" dirty="0" err="1" smtClean="0">
                          <a:solidFill>
                            <a:schemeClr val="tx1"/>
                          </a:solidFill>
                          <a:latin typeface="Times New Roman" pitchFamily="18" charset="0"/>
                          <a:cs typeface="Times New Roman" pitchFamily="18" charset="0"/>
                        </a:rPr>
                        <a:t>Бизнес-услуги</a:t>
                      </a:r>
                      <a:endParaRPr lang="ru-RU" sz="16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b="1" dirty="0" smtClean="0">
                          <a:solidFill>
                            <a:schemeClr val="tx1"/>
                          </a:solidFill>
                          <a:latin typeface="Times New Roman" pitchFamily="18" charset="0"/>
                          <a:cs typeface="Times New Roman" pitchFamily="18" charset="0"/>
                        </a:rPr>
                        <a:t>Образование</a:t>
                      </a:r>
                    </a:p>
                    <a:p>
                      <a:r>
                        <a:rPr lang="ru-RU" sz="1600" b="1" dirty="0" smtClean="0">
                          <a:solidFill>
                            <a:schemeClr val="tx1"/>
                          </a:solidFill>
                          <a:latin typeface="Times New Roman" pitchFamily="18" charset="0"/>
                          <a:cs typeface="Times New Roman" pitchFamily="18" charset="0"/>
                        </a:rPr>
                        <a:t>Здравоохранение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err="1" smtClean="0">
                          <a:solidFill>
                            <a:schemeClr val="tx1"/>
                          </a:solidFill>
                          <a:latin typeface="Times New Roman" pitchFamily="18" charset="0"/>
                          <a:cs typeface="Times New Roman" pitchFamily="18" charset="0"/>
                        </a:rPr>
                        <a:t>Госуправление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b="1" dirty="0" smtClean="0">
                          <a:solidFill>
                            <a:schemeClr val="tx1"/>
                          </a:solidFill>
                          <a:latin typeface="Times New Roman" pitchFamily="18" charset="0"/>
                          <a:cs typeface="Times New Roman" pitchFamily="18" charset="0"/>
                        </a:rPr>
                        <a:t>Гостиницы, рестораны</a:t>
                      </a:r>
                    </a:p>
                    <a:p>
                      <a:r>
                        <a:rPr lang="ru-RU" sz="1600" b="1" dirty="0" smtClean="0">
                          <a:solidFill>
                            <a:schemeClr val="tx1"/>
                          </a:solidFill>
                          <a:latin typeface="Times New Roman" pitchFamily="18" charset="0"/>
                          <a:cs typeface="Times New Roman" pitchFamily="18" charset="0"/>
                        </a:rPr>
                        <a:t>Индустрия отдыха</a:t>
                      </a:r>
                    </a:p>
                    <a:p>
                      <a:r>
                        <a:rPr lang="ru-RU" sz="1600" b="1" dirty="0" smtClean="0">
                          <a:solidFill>
                            <a:schemeClr val="tx1"/>
                          </a:solidFill>
                          <a:latin typeface="Times New Roman" pitchFamily="18" charset="0"/>
                          <a:cs typeface="Times New Roman" pitchFamily="18" charset="0"/>
                        </a:rPr>
                        <a:t>Бытовые. Прочие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r>
                        <a:rPr lang="en-US" sz="1600" b="1" i="1" dirty="0" smtClean="0">
                          <a:solidFill>
                            <a:schemeClr val="tx1"/>
                          </a:solidFill>
                          <a:latin typeface="Times New Roman" pitchFamily="18" charset="0"/>
                          <a:cs typeface="Times New Roman" pitchFamily="18" charset="0"/>
                        </a:rPr>
                        <a:t>Browning and</a:t>
                      </a:r>
                      <a:r>
                        <a:rPr lang="ru-RU" sz="1600" b="1" i="1" dirty="0" smtClean="0">
                          <a:solidFill>
                            <a:schemeClr val="tx1"/>
                          </a:solidFill>
                          <a:latin typeface="Times New Roman" pitchFamily="18" charset="0"/>
                          <a:cs typeface="Times New Roman" pitchFamily="18" charset="0"/>
                        </a:rPr>
                        <a:t> </a:t>
                      </a:r>
                      <a:r>
                        <a:rPr lang="en-US" sz="1600" b="1" i="1" dirty="0" err="1" smtClean="0">
                          <a:solidFill>
                            <a:schemeClr val="tx1"/>
                          </a:solidFill>
                          <a:latin typeface="Times New Roman" pitchFamily="18" charset="0"/>
                          <a:cs typeface="Times New Roman" pitchFamily="18" charset="0"/>
                        </a:rPr>
                        <a:t>Singelmann</a:t>
                      </a:r>
                      <a:r>
                        <a:rPr lang="en-US" sz="1600" b="1" i="1" dirty="0" smtClean="0">
                          <a:solidFill>
                            <a:schemeClr val="tx1"/>
                          </a:solidFill>
                          <a:latin typeface="Times New Roman" pitchFamily="18" charset="0"/>
                          <a:cs typeface="Times New Roman" pitchFamily="18" charset="0"/>
                        </a:rPr>
                        <a:t> (197</a:t>
                      </a:r>
                      <a:r>
                        <a:rPr lang="ru-RU" sz="1600" b="1" i="1" dirty="0" smtClean="0">
                          <a:solidFill>
                            <a:schemeClr val="tx1"/>
                          </a:solidFill>
                          <a:latin typeface="Times New Roman" pitchFamily="18" charset="0"/>
                          <a:cs typeface="Times New Roman" pitchFamily="18" charset="0"/>
                        </a:rPr>
                        <a:t>5).</a:t>
                      </a:r>
                      <a:r>
                        <a:rPr lang="en-US" sz="1600" b="1" i="1" dirty="0" smtClean="0">
                          <a:solidFill>
                            <a:schemeClr val="tx1"/>
                          </a:solidFill>
                          <a:latin typeface="Times New Roman" pitchFamily="18" charset="0"/>
                          <a:cs typeface="Times New Roman" pitchFamily="18" charset="0"/>
                        </a:rPr>
                        <a:t> The handbook of service industries</a:t>
                      </a:r>
                      <a:r>
                        <a:rPr lang="ru-RU" sz="1600" b="1" i="1" dirty="0" smtClean="0">
                          <a:solidFill>
                            <a:schemeClr val="tx1"/>
                          </a:solidFill>
                          <a:latin typeface="Times New Roman" pitchFamily="18" charset="0"/>
                          <a:cs typeface="Times New Roman" pitchFamily="18" charset="0"/>
                        </a:rPr>
                        <a:t>. 2007</a:t>
                      </a:r>
                      <a:endParaRPr lang="ru-RU" sz="1600" b="1"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400" dirty="0" smtClean="0">
                        <a:solidFill>
                          <a:schemeClr val="tx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endParaRPr>
                    </a:p>
                  </a:txBody>
                  <a:tcPr/>
                </a:tc>
                <a:tc hMerge="1">
                  <a:txBody>
                    <a:bodyPr/>
                    <a:lstStyle/>
                    <a:p>
                      <a:endParaRPr lang="ru-RU" sz="1400" dirty="0">
                        <a:solidFill>
                          <a:schemeClr val="tx1"/>
                        </a:solidFill>
                      </a:endParaRPr>
                    </a:p>
                  </a:txBody>
                  <a:tcPr/>
                </a:tc>
              </a:tr>
            </a:tbl>
          </a:graphicData>
        </a:graphic>
      </p:graphicFrame>
      <p:pic>
        <p:nvPicPr>
          <p:cNvPr id="8" name="Рисунок 7" descr=" H = -\sum_{i=1}^n p_i \log_2 p_i "/>
          <p:cNvPicPr/>
          <p:nvPr/>
        </p:nvPicPr>
        <p:blipFill>
          <a:blip r:embed="rId2"/>
          <a:srcRect/>
          <a:stretch>
            <a:fillRect/>
          </a:stretch>
        </p:blipFill>
        <p:spPr bwMode="auto">
          <a:xfrm>
            <a:off x="357158" y="5357826"/>
            <a:ext cx="1428760" cy="500066"/>
          </a:xfrm>
          <a:prstGeom prst="rect">
            <a:avLst/>
          </a:prstGeom>
          <a:noFill/>
          <a:ln w="9525">
            <a:noFill/>
            <a:miter lim="800000"/>
            <a:headEnd/>
            <a:tailEnd/>
          </a:ln>
        </p:spPr>
      </p:pic>
      <p:pic>
        <p:nvPicPr>
          <p:cNvPr id="9" name="Рисунок 8" descr=" p_i = {x_i \over \sum_{i=1}^{n} x_i} "/>
          <p:cNvPicPr/>
          <p:nvPr/>
        </p:nvPicPr>
        <p:blipFill>
          <a:blip r:embed="rId3"/>
          <a:srcRect/>
          <a:stretch>
            <a:fillRect/>
          </a:stretch>
        </p:blipFill>
        <p:spPr bwMode="auto">
          <a:xfrm>
            <a:off x="357158" y="6000768"/>
            <a:ext cx="1428760"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12915</TotalTime>
  <Words>1270</Words>
  <Application>Microsoft Office PowerPoint</Application>
  <PresentationFormat>Экран (4:3)</PresentationFormat>
  <Paragraphs>212</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Край</vt:lpstr>
      <vt:lpstr>Слайд 1</vt:lpstr>
      <vt:lpstr>Several definitions of the Arctic as a region exist and are all used extensively.   Definitions of the geographic boundaries of the Arctic vary, including such definitions as     the area with a July isotherm below 10º C,     vegetation distribution (tundra) ,     or political boundaries.   http://www.grida.no/graphicslib/detail/definitions-of-the-arctic_12ba   </vt:lpstr>
      <vt:lpstr>Карта внутренних границ АЗРФ Состав определен решением Государственной комиссии при Совете Министров СССР по делам Арктики от 22 апреля 1989 г. </vt:lpstr>
      <vt:lpstr>Карта внутренних границ АЗРФ Состав предложен проектами Федерального закона «Об Арктической зоне Российской Федерации»  ГД 1998 г.? СФ 1999 г.? Госкомсевера 1999? </vt:lpstr>
      <vt:lpstr>Зоны дискомфорта климатических условий (Т.Е. Дмитриева, 1987)</vt:lpstr>
      <vt:lpstr>Арктические противоречия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Благодарю за внимание </vt:lpstr>
    </vt:vector>
  </TitlesOfParts>
  <Company>ИСЭиЭПС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(8212) 44 06 64  dmitrieva@iespn.komisc.ru</dc:title>
  <dc:creator>Дмитриева Тамара Евгеньевна</dc:creator>
  <cp:lastModifiedBy>user</cp:lastModifiedBy>
  <cp:revision>1174</cp:revision>
  <dcterms:created xsi:type="dcterms:W3CDTF">2010-02-19T09:46:56Z</dcterms:created>
  <dcterms:modified xsi:type="dcterms:W3CDTF">2013-09-17T14:14:49Z</dcterms:modified>
</cp:coreProperties>
</file>